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notesSlides/notesSlide9.xml" ContentType="application/vnd.openxmlformats-officedocument.presentationml.notesSlide+xml"/>
  <Override PartName="/ppt/charts/chart3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notesSlides/notesSlide12.xml" ContentType="application/vnd.openxmlformats-officedocument.presentationml.notesSlide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notesSlides/notesSlide13.xml" ContentType="application/vnd.openxmlformats-officedocument.presentationml.notesSlide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89" r:id="rId4"/>
    <p:sldId id="263" r:id="rId5"/>
    <p:sldId id="307" r:id="rId6"/>
    <p:sldId id="275" r:id="rId7"/>
    <p:sldId id="279" r:id="rId8"/>
    <p:sldId id="296" r:id="rId9"/>
    <p:sldId id="298" r:id="rId10"/>
    <p:sldId id="305" r:id="rId11"/>
    <p:sldId id="297" r:id="rId12"/>
    <p:sldId id="272" r:id="rId13"/>
    <p:sldId id="299" r:id="rId14"/>
    <p:sldId id="301" r:id="rId15"/>
    <p:sldId id="284" r:id="rId16"/>
    <p:sldId id="306" r:id="rId17"/>
    <p:sldId id="308" r:id="rId18"/>
    <p:sldId id="309" r:id="rId19"/>
    <p:sldId id="310" r:id="rId20"/>
    <p:sldId id="281" r:id="rId21"/>
    <p:sldId id="282" r:id="rId22"/>
  </p:sldIdLst>
  <p:sldSz cx="9144000" cy="6858000" type="screen4x3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88E2"/>
    <a:srgbClr val="F9EDB9"/>
    <a:srgbClr val="F3F3F3"/>
    <a:srgbClr val="F2F2F2"/>
    <a:srgbClr val="F4DE80"/>
    <a:srgbClr val="288398"/>
    <a:srgbClr val="61BBFF"/>
    <a:srgbClr val="F7E8A7"/>
    <a:srgbClr val="ECC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3047" autoAdjust="0"/>
  </p:normalViewPr>
  <p:slideViewPr>
    <p:cSldViewPr>
      <p:cViewPr varScale="1">
        <p:scale>
          <a:sx n="83" d="100"/>
          <a:sy n="83" d="100"/>
        </p:scale>
        <p:origin x="102" y="21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Cartel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8647138149460302E-2"/>
          <c:y val="0"/>
          <c:w val="0.92266260838184599"/>
          <c:h val="1"/>
        </c:manualLayout>
      </c:layout>
      <c:doughnut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4F81BD">
                  <a:lumMod val="75000"/>
                  <a:alpha val="71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0-6310-43B7-A9CD-5B99D822ED2F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6310-43B7-A9CD-5B99D822ED2F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2-6310-43B7-A9CD-5B99D822ED2F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310-43B7-A9CD-5B99D822ED2F}"/>
              </c:ext>
            </c:extLst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6310-43B7-A9CD-5B99D822ED2F}"/>
              </c:ext>
            </c:extLst>
          </c:dPt>
          <c:dLbls>
            <c:dLbl>
              <c:idx val="4"/>
              <c:tx>
                <c:rich>
                  <a:bodyPr/>
                  <a:lstStyle/>
                  <a:p>
                    <a:r>
                      <a:rPr lang="it-IT" sz="1300" b="1" i="0" u="none" strike="noStrike" baseline="0"/>
                      <a:t>Affidabilità</a:t>
                    </a:r>
                    <a:endParaRPr lang="it-IT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10-43B7-A9CD-5B99D822ED2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it-IT"/>
                      <a:t>Compiutezza</a:t>
                    </a:r>
                    <a:endParaRPr lang="it-IT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10-43B7-A9CD-5B99D822ED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Foglio1!$B$3:$B$8</c:f>
              <c:strCache>
                <c:ptCount val="6"/>
                <c:pt idx="0">
                  <c:v>Accessibilità</c:v>
                </c:pt>
                <c:pt idx="1">
                  <c:v>Tempestività</c:v>
                </c:pt>
                <c:pt idx="2">
                  <c:v>Trasparenza</c:v>
                </c:pt>
                <c:pt idx="3">
                  <c:v>Efficacia</c:v>
                </c:pt>
                <c:pt idx="4">
                  <c:v>Conformità</c:v>
                </c:pt>
                <c:pt idx="5">
                  <c:v>Affidabilità</c:v>
                </c:pt>
              </c:strCache>
            </c:strRef>
          </c:cat>
          <c:val>
            <c:numRef>
              <c:f>Foglio1!$C$3:$C$8</c:f>
              <c:numCache>
                <c:formatCode>_-* #,##0\ _€_-;\-* #,##0\ _€_-;_-* "-"??\ _€_-;_-@_-</c:formatCode>
                <c:ptCount val="6"/>
                <c:pt idx="0">
                  <c:v>16.666666666666668</c:v>
                </c:pt>
                <c:pt idx="1">
                  <c:v>16.666666666666668</c:v>
                </c:pt>
                <c:pt idx="2">
                  <c:v>16.666666666666668</c:v>
                </c:pt>
                <c:pt idx="3">
                  <c:v>16.666666666666668</c:v>
                </c:pt>
                <c:pt idx="4">
                  <c:v>16.666666666666668</c:v>
                </c:pt>
                <c:pt idx="5">
                  <c:v>16.666666666666668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10-43B7-A9CD-5B99D822ED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b="1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0.11154151896266881"/>
          <c:w val="0.64366504487816856"/>
          <c:h val="0.7111097673096979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7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3F6-4541-A56F-A9B65949D67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2019'!$M$73</c:f>
              <c:strCache>
                <c:ptCount val="1"/>
                <c:pt idx="0">
                  <c:v>Laurea</c:v>
                </c:pt>
              </c:strCache>
            </c:strRef>
          </c:cat>
          <c:val>
            <c:numRef>
              <c:f>'profilo 2019'!$M$76</c:f>
              <c:numCache>
                <c:formatCode>0%</c:formatCode>
                <c:ptCount val="1"/>
                <c:pt idx="0">
                  <c:v>0.16321243523316123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F6-4541-A56F-A9B65949D6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7569280"/>
        <c:axId val="127587456"/>
      </c:barChart>
      <c:catAx>
        <c:axId val="127569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7587456"/>
        <c:crosses val="autoZero"/>
        <c:auto val="1"/>
        <c:lblAlgn val="ctr"/>
        <c:lblOffset val="100"/>
        <c:noMultiLvlLbl val="0"/>
      </c:catAx>
      <c:valAx>
        <c:axId val="127587456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756928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0.11154151896266881"/>
          <c:w val="0.64366504487816889"/>
          <c:h val="0.7111097673096982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2.2585761522819766E-2"/>
                  <c:y val="4.5281084768689375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8E-4118-884C-23F31F28A7E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2019'!$O$73</c:f>
              <c:strCache>
                <c:ptCount val="1"/>
                <c:pt idx="0">
                  <c:v>Straniero</c:v>
                </c:pt>
              </c:strCache>
            </c:strRef>
          </c:cat>
          <c:val>
            <c:numRef>
              <c:f>'profilo 2019'!$O$76</c:f>
              <c:numCache>
                <c:formatCode>0%</c:formatCode>
                <c:ptCount val="1"/>
                <c:pt idx="0">
                  <c:v>0.51794871794871988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8E-4118-884C-23F31F28A7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7668992"/>
        <c:axId val="127670528"/>
      </c:barChart>
      <c:catAx>
        <c:axId val="127668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7670528"/>
        <c:crosses val="autoZero"/>
        <c:auto val="1"/>
        <c:lblAlgn val="ctr"/>
        <c:lblOffset val="100"/>
        <c:noMultiLvlLbl val="0"/>
      </c:catAx>
      <c:valAx>
        <c:axId val="127670528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766899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9.662923723091843E-2"/>
          <c:w val="0.64366504487816789"/>
          <c:h val="0.7260220490414455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48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9C-49AE-A77D-3B1F8701541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2019'!$D$73</c:f>
              <c:strCache>
                <c:ptCount val="1"/>
                <c:pt idx="0">
                  <c:v>Femmine</c:v>
                </c:pt>
              </c:strCache>
            </c:strRef>
          </c:cat>
          <c:val>
            <c:numRef>
              <c:f>'profilo 2019'!$D$75</c:f>
              <c:numCache>
                <c:formatCode>0%</c:formatCode>
                <c:ptCount val="1"/>
                <c:pt idx="0">
                  <c:v>0.91160220994475138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9C-49AE-A77D-3B1F870154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7711104"/>
        <c:axId val="127712640"/>
      </c:barChart>
      <c:catAx>
        <c:axId val="127711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7712640"/>
        <c:crosses val="autoZero"/>
        <c:auto val="1"/>
        <c:lblAlgn val="ctr"/>
        <c:lblOffset val="100"/>
        <c:noMultiLvlLbl val="0"/>
      </c:catAx>
      <c:valAx>
        <c:axId val="127712640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771110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0.11154151896266881"/>
          <c:w val="0.64366504487816811"/>
          <c:h val="0.7111097673096975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5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20-4C03-AF8C-C1F8FC30E9A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2019'!$E$73</c:f>
              <c:strCache>
                <c:ptCount val="1"/>
                <c:pt idx="0">
                  <c:v>Fino a 45 anni</c:v>
                </c:pt>
              </c:strCache>
            </c:strRef>
          </c:cat>
          <c:val>
            <c:numRef>
              <c:f>'profilo 2019'!$E$75</c:f>
              <c:numCache>
                <c:formatCode>0%</c:formatCode>
                <c:ptCount val="1"/>
                <c:pt idx="0">
                  <c:v>0.91712707182320441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20-4C03-AF8C-C1F8FC30E9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7724544"/>
        <c:axId val="127615744"/>
      </c:barChart>
      <c:catAx>
        <c:axId val="127724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7615744"/>
        <c:crosses val="autoZero"/>
        <c:auto val="1"/>
        <c:lblAlgn val="ctr"/>
        <c:lblOffset val="100"/>
        <c:noMultiLvlLbl val="0"/>
      </c:catAx>
      <c:valAx>
        <c:axId val="127615744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772454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0.11154151896266881"/>
          <c:w val="0.64366504487816834"/>
          <c:h val="0.7111097673096977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6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1D-4AC0-9151-3904E0C04E0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2019'!$M$73</c:f>
              <c:strCache>
                <c:ptCount val="1"/>
                <c:pt idx="0">
                  <c:v>Laurea</c:v>
                </c:pt>
              </c:strCache>
            </c:strRef>
          </c:cat>
          <c:val>
            <c:numRef>
              <c:f>'profilo 2019'!$M$75</c:f>
              <c:numCache>
                <c:formatCode>0%</c:formatCode>
                <c:ptCount val="1"/>
                <c:pt idx="0">
                  <c:v>0.37569060773480856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1D-4AC0-9151-3904E0C04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7644032"/>
        <c:axId val="127645568"/>
      </c:barChart>
      <c:catAx>
        <c:axId val="127644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7645568"/>
        <c:crosses val="autoZero"/>
        <c:auto val="1"/>
        <c:lblAlgn val="ctr"/>
        <c:lblOffset val="100"/>
        <c:noMultiLvlLbl val="0"/>
      </c:catAx>
      <c:valAx>
        <c:axId val="127645568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764403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0.11154151896266881"/>
          <c:w val="0.64366504487816856"/>
          <c:h val="0.7111097673096979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2.2585761522819749E-2"/>
                  <c:y val="4.5281084768689375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7B-49F0-BC82-9B801EBF15A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2019'!$O$73</c:f>
              <c:strCache>
                <c:ptCount val="1"/>
                <c:pt idx="0">
                  <c:v>Straniero</c:v>
                </c:pt>
              </c:strCache>
            </c:strRef>
          </c:cat>
          <c:val>
            <c:numRef>
              <c:f>'profilo 2019'!$O$75</c:f>
              <c:numCache>
                <c:formatCode>0%</c:formatCode>
                <c:ptCount val="1"/>
                <c:pt idx="0">
                  <c:v>0.13661202185792418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7B-49F0-BC82-9B801EBF15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7743488"/>
        <c:axId val="127745024"/>
      </c:barChart>
      <c:catAx>
        <c:axId val="127743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7745024"/>
        <c:crosses val="autoZero"/>
        <c:auto val="1"/>
        <c:lblAlgn val="ctr"/>
        <c:lblOffset val="100"/>
        <c:noMultiLvlLbl val="0"/>
      </c:catAx>
      <c:valAx>
        <c:axId val="127745024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774348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9.662923723091843E-2"/>
          <c:w val="0.64366504487816778"/>
          <c:h val="0.7260220490414455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45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FB-46C7-90AE-88FC32F4D81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2019'!$D$36</c:f>
              <c:strCache>
                <c:ptCount val="1"/>
                <c:pt idx="0">
                  <c:v>Femmine</c:v>
                </c:pt>
              </c:strCache>
            </c:strRef>
          </c:cat>
          <c:val>
            <c:numRef>
              <c:f>'profilo 2019'!$D$39</c:f>
              <c:numCache>
                <c:formatCode>0%</c:formatCode>
                <c:ptCount val="1"/>
                <c:pt idx="0">
                  <c:v>0.87689393939394045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FB-46C7-90AE-88FC32F4D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7765120"/>
        <c:axId val="127775104"/>
      </c:barChart>
      <c:catAx>
        <c:axId val="127765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7775104"/>
        <c:crosses val="autoZero"/>
        <c:auto val="1"/>
        <c:lblAlgn val="ctr"/>
        <c:lblOffset val="100"/>
        <c:noMultiLvlLbl val="0"/>
      </c:catAx>
      <c:valAx>
        <c:axId val="127775104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776512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0.11154151896266881"/>
          <c:w val="0.643665044878168"/>
          <c:h val="0.7111097673096974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51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05-4223-9C9D-AC94A9E6A41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2019'!$E$36</c:f>
              <c:strCache>
                <c:ptCount val="1"/>
                <c:pt idx="0">
                  <c:v>Fino a 45 anni</c:v>
                </c:pt>
              </c:strCache>
            </c:strRef>
          </c:cat>
          <c:val>
            <c:numRef>
              <c:f>'profilo 2019'!$E$39</c:f>
              <c:numCache>
                <c:formatCode>0%</c:formatCode>
                <c:ptCount val="1"/>
                <c:pt idx="0">
                  <c:v>0.9809885931558936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05-4223-9C9D-AC94A9E6A4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7807488"/>
        <c:axId val="127809024"/>
      </c:barChart>
      <c:catAx>
        <c:axId val="127807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7809024"/>
        <c:crosses val="autoZero"/>
        <c:auto val="1"/>
        <c:lblAlgn val="ctr"/>
        <c:lblOffset val="100"/>
        <c:noMultiLvlLbl val="0"/>
      </c:catAx>
      <c:valAx>
        <c:axId val="127809024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780748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0.11154151896266881"/>
          <c:w val="0.64366504487816822"/>
          <c:h val="0.7111097673096976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57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37-47A3-9473-C45606D53E9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2019'!$M$36</c:f>
              <c:strCache>
                <c:ptCount val="1"/>
                <c:pt idx="0">
                  <c:v>Laurea</c:v>
                </c:pt>
              </c:strCache>
            </c:strRef>
          </c:cat>
          <c:val>
            <c:numRef>
              <c:f>'profilo 2019'!$M$39</c:f>
              <c:numCache>
                <c:formatCode>0%</c:formatCode>
                <c:ptCount val="1"/>
                <c:pt idx="0">
                  <c:v>0.42557251908397015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37-47A3-9473-C45606D53E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7825024"/>
        <c:axId val="127826560"/>
      </c:barChart>
      <c:catAx>
        <c:axId val="127825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7826560"/>
        <c:crosses val="autoZero"/>
        <c:auto val="1"/>
        <c:lblAlgn val="ctr"/>
        <c:lblOffset val="100"/>
        <c:noMultiLvlLbl val="0"/>
      </c:catAx>
      <c:valAx>
        <c:axId val="127826560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782502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0.11154151896266881"/>
          <c:w val="0.64366504487816845"/>
          <c:h val="0.7111097673096978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2.2585761522819742E-2"/>
                  <c:y val="4.5281084768689375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59-4E67-9F77-6C8AE4E012D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2019'!$O$36</c:f>
              <c:strCache>
                <c:ptCount val="1"/>
                <c:pt idx="0">
                  <c:v>Straniero</c:v>
                </c:pt>
              </c:strCache>
            </c:strRef>
          </c:cat>
          <c:val>
            <c:numRef>
              <c:f>'profilo 2019'!$O$39</c:f>
              <c:numCache>
                <c:formatCode>0%</c:formatCode>
                <c:ptCount val="1"/>
                <c:pt idx="0">
                  <c:v>0.16761904761904761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59-4E67-9F77-6C8AE4E012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7854848"/>
        <c:axId val="127868928"/>
      </c:barChart>
      <c:catAx>
        <c:axId val="127854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7868928"/>
        <c:crosses val="autoZero"/>
        <c:auto val="1"/>
        <c:lblAlgn val="ctr"/>
        <c:lblOffset val="100"/>
        <c:noMultiLvlLbl val="0"/>
      </c:catAx>
      <c:valAx>
        <c:axId val="127868928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785484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823936229307857"/>
          <c:y val="5.3757796404481833E-2"/>
          <c:w val="0.63817659148983463"/>
          <c:h val="0.9339658886725186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85000"/>
              </a:schemeClr>
            </a:solidFill>
            <a:ln>
              <a:noFill/>
            </a:ln>
          </c:spPr>
          <c:invertIfNegative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1A-4FC4-A222-0BBF9397EE2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1A-4FC4-A222-0BBF9397EE2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1A-4FC4-A222-0BBF9397EE26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generale!$B$34:$B$38</c:f>
              <c:strCache>
                <c:ptCount val="5"/>
                <c:pt idx="0">
                  <c:v>Scuola Musica</c:v>
                </c:pt>
                <c:pt idx="1">
                  <c:v>Officina Giovani</c:v>
                </c:pt>
                <c:pt idx="2">
                  <c:v>Nidi Comune</c:v>
                </c:pt>
                <c:pt idx="3">
                  <c:v>Scuole Infanzia</c:v>
                </c:pt>
                <c:pt idx="4">
                  <c:v>S. demografici online</c:v>
                </c:pt>
              </c:strCache>
            </c:strRef>
          </c:cat>
          <c:val>
            <c:numRef>
              <c:f>generale!$C$34:$C$38</c:f>
              <c:numCache>
                <c:formatCode>0%</c:formatCode>
                <c:ptCount val="5"/>
                <c:pt idx="0">
                  <c:v>0.63664596273291962</c:v>
                </c:pt>
                <c:pt idx="1">
                  <c:v>0.57894736842105299</c:v>
                </c:pt>
                <c:pt idx="2">
                  <c:v>0.40333586050037906</c:v>
                </c:pt>
                <c:pt idx="3">
                  <c:v>0.38144329896907264</c:v>
                </c:pt>
                <c:pt idx="4">
                  <c:v>0.32864378165447489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1A-4FC4-A222-0BBF9397EE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127223296"/>
        <c:axId val="127224832"/>
      </c:barChart>
      <c:catAx>
        <c:axId val="127223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it-IT"/>
          </a:p>
        </c:txPr>
        <c:crossAx val="127224832"/>
        <c:crosses val="autoZero"/>
        <c:auto val="1"/>
        <c:lblAlgn val="ctr"/>
        <c:lblOffset val="100"/>
        <c:noMultiLvlLbl val="0"/>
      </c:catAx>
      <c:valAx>
        <c:axId val="12722483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2722329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9.662923723091843E-2"/>
          <c:w val="0.64366504487816811"/>
          <c:h val="0.7260220490414455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5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71-4DA4-BAEF-BD7A270B1E0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2019'!$D$73</c:f>
              <c:strCache>
                <c:ptCount val="1"/>
                <c:pt idx="0">
                  <c:v>Femmine</c:v>
                </c:pt>
              </c:strCache>
            </c:strRef>
          </c:cat>
          <c:val>
            <c:numRef>
              <c:f>'profilo 2019'!$D$77</c:f>
              <c:numCache>
                <c:formatCode>0%</c:formatCode>
                <c:ptCount val="1"/>
                <c:pt idx="0">
                  <c:v>0.63057324840764328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71-4DA4-BAEF-BD7A270B1E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7931136"/>
        <c:axId val="127932672"/>
      </c:barChart>
      <c:catAx>
        <c:axId val="12793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7932672"/>
        <c:crosses val="autoZero"/>
        <c:auto val="1"/>
        <c:lblAlgn val="ctr"/>
        <c:lblOffset val="100"/>
        <c:noMultiLvlLbl val="0"/>
      </c:catAx>
      <c:valAx>
        <c:axId val="127932672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793113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0.11154151896266881"/>
          <c:w val="0.64366504487816834"/>
          <c:h val="0.6889195821637731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6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F4-4DAC-829D-C09406F2418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2019'!$E$73</c:f>
              <c:strCache>
                <c:ptCount val="1"/>
                <c:pt idx="0">
                  <c:v>Fino a 45 anni</c:v>
                </c:pt>
              </c:strCache>
            </c:strRef>
          </c:cat>
          <c:val>
            <c:numRef>
              <c:f>'profilo 2019'!$E$77</c:f>
              <c:numCache>
                <c:formatCode>0%</c:formatCode>
                <c:ptCount val="1"/>
                <c:pt idx="0">
                  <c:v>0.22266401590457205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F4-4DAC-829D-C09406F241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7956864"/>
        <c:axId val="127958400"/>
      </c:barChart>
      <c:catAx>
        <c:axId val="127956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7958400"/>
        <c:crosses val="autoZero"/>
        <c:auto val="1"/>
        <c:lblAlgn val="ctr"/>
        <c:lblOffset val="100"/>
        <c:noMultiLvlLbl val="0"/>
      </c:catAx>
      <c:valAx>
        <c:axId val="127958400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795686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0.11154151896266881"/>
          <c:w val="0.64366504487816856"/>
          <c:h val="0.6778245748297112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7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77-460F-81F5-5F1C8BAE3D7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2019'!$M$73</c:f>
              <c:strCache>
                <c:ptCount val="1"/>
                <c:pt idx="0">
                  <c:v>Laurea</c:v>
                </c:pt>
              </c:strCache>
            </c:strRef>
          </c:cat>
          <c:val>
            <c:numRef>
              <c:f>'profilo 2019'!$M$77</c:f>
              <c:numCache>
                <c:formatCode>0%</c:formatCode>
                <c:ptCount val="1"/>
                <c:pt idx="0">
                  <c:v>0.33858267716535684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77-460F-81F5-5F1C8BAE3D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7978496"/>
        <c:axId val="128004864"/>
      </c:barChart>
      <c:catAx>
        <c:axId val="127978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8004864"/>
        <c:crosses val="autoZero"/>
        <c:auto val="1"/>
        <c:lblAlgn val="ctr"/>
        <c:lblOffset val="100"/>
        <c:noMultiLvlLbl val="0"/>
      </c:catAx>
      <c:valAx>
        <c:axId val="128004864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797849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9.662923723091843E-2"/>
          <c:w val="0.64366504487816834"/>
          <c:h val="0.6150722616954046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6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70-487F-9B94-0099E3E59B3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2019'!$D$73</c:f>
              <c:strCache>
                <c:ptCount val="1"/>
                <c:pt idx="0">
                  <c:v>Femmine</c:v>
                </c:pt>
              </c:strCache>
            </c:strRef>
          </c:cat>
          <c:val>
            <c:numRef>
              <c:f>'profilo 2019'!$D$78</c:f>
              <c:numCache>
                <c:formatCode>0%</c:formatCode>
                <c:ptCount val="1"/>
                <c:pt idx="0">
                  <c:v>0.58949880668257981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70-487F-9B94-0099E3E59B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8029056"/>
        <c:axId val="128030592"/>
      </c:barChart>
      <c:catAx>
        <c:axId val="128029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8030592"/>
        <c:crosses val="autoZero"/>
        <c:auto val="1"/>
        <c:lblAlgn val="ctr"/>
        <c:lblOffset val="100"/>
        <c:noMultiLvlLbl val="0"/>
      </c:catAx>
      <c:valAx>
        <c:axId val="128030592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802905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0.11154151896266881"/>
          <c:w val="0.64366504487816856"/>
          <c:h val="0.622349538159402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7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E7-45C7-A74B-0022AAD6374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2019'!$E$73</c:f>
              <c:strCache>
                <c:ptCount val="1"/>
                <c:pt idx="0">
                  <c:v>Fino a 45 anni</c:v>
                </c:pt>
              </c:strCache>
            </c:strRef>
          </c:cat>
          <c:val>
            <c:numRef>
              <c:f>'profilo 2019'!$E$78</c:f>
              <c:numCache>
                <c:formatCode>0%</c:formatCode>
                <c:ptCount val="1"/>
                <c:pt idx="0">
                  <c:v>0.52019002375296719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E7-45C7-A74B-0022AAD637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9639936"/>
        <c:axId val="129641472"/>
      </c:barChart>
      <c:catAx>
        <c:axId val="129639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9641472"/>
        <c:crosses val="autoZero"/>
        <c:auto val="1"/>
        <c:lblAlgn val="ctr"/>
        <c:lblOffset val="100"/>
        <c:noMultiLvlLbl val="0"/>
      </c:catAx>
      <c:valAx>
        <c:axId val="129641472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963993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0.11154151896266881"/>
          <c:w val="0.64366504487816889"/>
          <c:h val="0.6112545308253375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79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A9-468E-ADFF-C0F5E8930E0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2019'!$M$73</c:f>
              <c:strCache>
                <c:ptCount val="1"/>
                <c:pt idx="0">
                  <c:v>Laurea</c:v>
                </c:pt>
              </c:strCache>
            </c:strRef>
          </c:cat>
          <c:val>
            <c:numRef>
              <c:f>'profilo 2019'!$M$78</c:f>
              <c:numCache>
                <c:formatCode>0%</c:formatCode>
                <c:ptCount val="1"/>
                <c:pt idx="0">
                  <c:v>0.4678217821782189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A9-468E-ADFF-C0F5E8930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9669760"/>
        <c:axId val="129683840"/>
      </c:barChart>
      <c:catAx>
        <c:axId val="129669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9683840"/>
        <c:crosses val="autoZero"/>
        <c:auto val="1"/>
        <c:lblAlgn val="ctr"/>
        <c:lblOffset val="100"/>
        <c:noMultiLvlLbl val="0"/>
      </c:catAx>
      <c:valAx>
        <c:axId val="129683840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966976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9.662923723091843E-2"/>
          <c:w val="0.64366504487816856"/>
          <c:h val="0.648357283697592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7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A1-4341-BDD0-0F08C39868F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2019'!$D$73</c:f>
              <c:strCache>
                <c:ptCount val="1"/>
                <c:pt idx="0">
                  <c:v>Femmine</c:v>
                </c:pt>
              </c:strCache>
            </c:strRef>
          </c:cat>
          <c:val>
            <c:numRef>
              <c:f>'profilo 2019'!$D$79</c:f>
              <c:numCache>
                <c:formatCode>0%</c:formatCode>
                <c:ptCount val="1"/>
                <c:pt idx="0">
                  <c:v>0.71250000000000002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A1-4341-BDD0-0F08C3986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9699840"/>
        <c:axId val="129701376"/>
      </c:barChart>
      <c:catAx>
        <c:axId val="129699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9701376"/>
        <c:crosses val="autoZero"/>
        <c:auto val="1"/>
        <c:lblAlgn val="ctr"/>
        <c:lblOffset val="100"/>
        <c:noMultiLvlLbl val="0"/>
      </c:catAx>
      <c:valAx>
        <c:axId val="129701376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969984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0.11154151896266881"/>
          <c:w val="0.64366504487816889"/>
          <c:h val="0.6556345601615877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79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3D-42D3-8E88-ED574B30DA6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2019'!$E$73</c:f>
              <c:strCache>
                <c:ptCount val="1"/>
                <c:pt idx="0">
                  <c:v>Fino a 45 anni</c:v>
                </c:pt>
              </c:strCache>
            </c:strRef>
          </c:cat>
          <c:val>
            <c:numRef>
              <c:f>'profilo 2019'!$E$79</c:f>
              <c:numCache>
                <c:formatCode>0%</c:formatCode>
                <c:ptCount val="1"/>
                <c:pt idx="0">
                  <c:v>0.48989898989899155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3D-42D3-8E88-ED574B30DA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9729664"/>
        <c:axId val="129731200"/>
      </c:barChart>
      <c:catAx>
        <c:axId val="129729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9731200"/>
        <c:crosses val="autoZero"/>
        <c:auto val="1"/>
        <c:lblAlgn val="ctr"/>
        <c:lblOffset val="100"/>
        <c:noMultiLvlLbl val="0"/>
      </c:catAx>
      <c:valAx>
        <c:axId val="129731200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972966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0.11154151896266881"/>
          <c:w val="0.64366504487816911"/>
          <c:h val="0.6445395528275236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87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D1-4A52-AA13-31598F1C06F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2019'!$M$73</c:f>
              <c:strCache>
                <c:ptCount val="1"/>
                <c:pt idx="0">
                  <c:v>Laurea</c:v>
                </c:pt>
              </c:strCache>
            </c:strRef>
          </c:cat>
          <c:val>
            <c:numRef>
              <c:f>'profilo 2019'!$M$79</c:f>
              <c:numCache>
                <c:formatCode>0%</c:formatCode>
                <c:ptCount val="1"/>
                <c:pt idx="0">
                  <c:v>0.51485148514851564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D1-4A52-AA13-31598F1C0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30881792"/>
        <c:axId val="130883584"/>
      </c:barChart>
      <c:catAx>
        <c:axId val="130881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0883584"/>
        <c:crosses val="autoZero"/>
        <c:auto val="1"/>
        <c:lblAlgn val="ctr"/>
        <c:lblOffset val="100"/>
        <c:noMultiLvlLbl val="0"/>
      </c:catAx>
      <c:valAx>
        <c:axId val="130883584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3088179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9.662923723091843E-2"/>
          <c:w val="0.64366504487816811"/>
          <c:h val="0.7260220490414455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5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DD-4B56-BCC8-DC55AC84E15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2019'!$D$73</c:f>
              <c:strCache>
                <c:ptCount val="1"/>
                <c:pt idx="0">
                  <c:v>Femmine</c:v>
                </c:pt>
              </c:strCache>
            </c:strRef>
          </c:cat>
          <c:val>
            <c:numRef>
              <c:f>'profilo 2019'!$D$80</c:f>
              <c:numCache>
                <c:formatCode>0%</c:formatCode>
                <c:ptCount val="1"/>
                <c:pt idx="0">
                  <c:v>0.66666666666666663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DD-4B56-BCC8-DC55AC84E1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30895232"/>
        <c:axId val="130913408"/>
      </c:barChart>
      <c:catAx>
        <c:axId val="130895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0913408"/>
        <c:crosses val="autoZero"/>
        <c:auto val="1"/>
        <c:lblAlgn val="ctr"/>
        <c:lblOffset val="100"/>
        <c:noMultiLvlLbl val="0"/>
      </c:catAx>
      <c:valAx>
        <c:axId val="130913408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3089523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549760910919197"/>
          <c:y val="3.9420878841757691E-2"/>
          <c:w val="0.65091860541572522"/>
          <c:h val="0.9339658886725186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noFill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generale!$B$23:$B$30</c:f>
              <c:strCache>
                <c:ptCount val="8"/>
                <c:pt idx="0">
                  <c:v>S. demografici online</c:v>
                </c:pt>
                <c:pt idx="1">
                  <c:v>Nidi Comune</c:v>
                </c:pt>
                <c:pt idx="2">
                  <c:v>Prato Estate</c:v>
                </c:pt>
                <c:pt idx="3">
                  <c:v>Museo Pretorio</c:v>
                </c:pt>
                <c:pt idx="4">
                  <c:v>Scuola Musica</c:v>
                </c:pt>
                <c:pt idx="5">
                  <c:v>URP Multiente</c:v>
                </c:pt>
                <c:pt idx="6">
                  <c:v>Scuole Infanzia</c:v>
                </c:pt>
                <c:pt idx="7">
                  <c:v>Officina Giovani</c:v>
                </c:pt>
              </c:strCache>
            </c:strRef>
          </c:cat>
          <c:val>
            <c:numRef>
              <c:f>generale!$D$23:$D$30</c:f>
              <c:numCache>
                <c:formatCode>_-* #,##0\ _€_-;\-* #,##0\ _€_-;_-* "-"??\ _€_-;_-@_-</c:formatCode>
                <c:ptCount val="8"/>
                <c:pt idx="0">
                  <c:v>1168</c:v>
                </c:pt>
                <c:pt idx="1">
                  <c:v>513</c:v>
                </c:pt>
                <c:pt idx="2">
                  <c:v>529</c:v>
                </c:pt>
                <c:pt idx="3">
                  <c:v>446</c:v>
                </c:pt>
                <c:pt idx="4">
                  <c:v>410</c:v>
                </c:pt>
                <c:pt idx="5">
                  <c:v>392</c:v>
                </c:pt>
                <c:pt idx="6">
                  <c:v>185</c:v>
                </c:pt>
                <c:pt idx="7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85-4EC7-989E-DAEAC92897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27236352"/>
        <c:axId val="127139840"/>
      </c:barChart>
      <c:catAx>
        <c:axId val="1272363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it-IT"/>
          </a:p>
        </c:txPr>
        <c:crossAx val="127139840"/>
        <c:crosses val="autoZero"/>
        <c:auto val="1"/>
        <c:lblAlgn val="ctr"/>
        <c:lblOffset val="100"/>
        <c:noMultiLvlLbl val="0"/>
      </c:catAx>
      <c:valAx>
        <c:axId val="127139840"/>
        <c:scaling>
          <c:orientation val="minMax"/>
        </c:scaling>
        <c:delete val="1"/>
        <c:axPos val="b"/>
        <c:numFmt formatCode="_-* #,##0\ _€_-;\-* #,##0\ _€_-;_-* &quot;-&quot;??\ _€_-;_-@_-" sourceLinked="1"/>
        <c:majorTickMark val="out"/>
        <c:minorTickMark val="none"/>
        <c:tickLblPos val="none"/>
        <c:crossAx val="12723635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0.11154151896266881"/>
          <c:w val="0.64366504487816834"/>
          <c:h val="0.7111097673096977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6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1CF-4923-BCBB-2184713CE74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2019'!$E$73</c:f>
              <c:strCache>
                <c:ptCount val="1"/>
                <c:pt idx="0">
                  <c:v>Fino a 45 anni</c:v>
                </c:pt>
              </c:strCache>
            </c:strRef>
          </c:cat>
          <c:val>
            <c:numRef>
              <c:f>'profilo 2019'!$E$80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CF-4923-BCBB-2184713CE7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30933504"/>
        <c:axId val="130935040"/>
      </c:barChart>
      <c:catAx>
        <c:axId val="130933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0935040"/>
        <c:crosses val="autoZero"/>
        <c:auto val="1"/>
        <c:lblAlgn val="ctr"/>
        <c:lblOffset val="100"/>
        <c:noMultiLvlLbl val="0"/>
      </c:catAx>
      <c:valAx>
        <c:axId val="130935040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3093350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189365056489421E-2"/>
          <c:y val="3.9420878841757691E-2"/>
          <c:w val="0.95671413785423243"/>
          <c:h val="0.933965888672518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8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E242-4214-90E9-574B549DF212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'soddisfa 2019'!$B$15:$B$23</c:f>
              <c:strCache>
                <c:ptCount val="9"/>
                <c:pt idx="0">
                  <c:v>Museo Pretorio</c:v>
                </c:pt>
                <c:pt idx="1">
                  <c:v>URP Multiente</c:v>
                </c:pt>
                <c:pt idx="2">
                  <c:v>S. demografici online</c:v>
                </c:pt>
                <c:pt idx="3">
                  <c:v>Officina Giovani</c:v>
                </c:pt>
                <c:pt idx="4">
                  <c:v>Prato Estate</c:v>
                </c:pt>
                <c:pt idx="5">
                  <c:v>Nidi Comune</c:v>
                </c:pt>
                <c:pt idx="6">
                  <c:v>Scuola Musica</c:v>
                </c:pt>
                <c:pt idx="7">
                  <c:v>Scuole Infanzia</c:v>
                </c:pt>
                <c:pt idx="8">
                  <c:v>Totale</c:v>
                </c:pt>
              </c:strCache>
            </c:strRef>
          </c:cat>
          <c:val>
            <c:numRef>
              <c:f>'soddisfa 2019'!$D$15:$D$23</c:f>
              <c:numCache>
                <c:formatCode>0.0</c:formatCode>
                <c:ptCount val="9"/>
                <c:pt idx="0">
                  <c:v>5.3849999999999945</c:v>
                </c:pt>
                <c:pt idx="1">
                  <c:v>5.37</c:v>
                </c:pt>
                <c:pt idx="2">
                  <c:v>5.34</c:v>
                </c:pt>
                <c:pt idx="3">
                  <c:v>5.18</c:v>
                </c:pt>
                <c:pt idx="4">
                  <c:v>5.1099999999999985</c:v>
                </c:pt>
                <c:pt idx="5">
                  <c:v>4.99</c:v>
                </c:pt>
                <c:pt idx="6">
                  <c:v>4.8599999999999985</c:v>
                </c:pt>
                <c:pt idx="7">
                  <c:v>4.5599999999999996</c:v>
                </c:pt>
                <c:pt idx="8">
                  <c:v>4.9624999999999995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42-4214-90E9-574B549DF2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31110016"/>
        <c:axId val="131111552"/>
      </c:barChart>
      <c:catAx>
        <c:axId val="131110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50"/>
            </a:pPr>
            <a:endParaRPr lang="it-IT"/>
          </a:p>
        </c:txPr>
        <c:crossAx val="131111552"/>
        <c:crosses val="autoZero"/>
        <c:auto val="1"/>
        <c:lblAlgn val="ctr"/>
        <c:lblOffset val="100"/>
        <c:noMultiLvlLbl val="0"/>
      </c:catAx>
      <c:valAx>
        <c:axId val="13111155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13111001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92018631227045"/>
          <c:y val="0.18259267591551057"/>
          <c:w val="0.82093312410022756"/>
          <c:h val="0.60318910136232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'soddisfa 2019'!$C$91</c:f>
              <c:strCache>
                <c:ptCount val="1"/>
                <c:pt idx="0">
                  <c:v>% Insoddisfatti (1-3) su totale intervistati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'soddisfa 2019'!$B$92:$B$100</c:f>
              <c:strCache>
                <c:ptCount val="9"/>
                <c:pt idx="0">
                  <c:v>S. demo online</c:v>
                </c:pt>
                <c:pt idx="1">
                  <c:v>Infanzia</c:v>
                </c:pt>
                <c:pt idx="2">
                  <c:v>Nido</c:v>
                </c:pt>
                <c:pt idx="3">
                  <c:v>URP</c:v>
                </c:pt>
                <c:pt idx="4">
                  <c:v>Prato Estate</c:v>
                </c:pt>
                <c:pt idx="5">
                  <c:v>M. Pretorio</c:v>
                </c:pt>
                <c:pt idx="6">
                  <c:v>Sc. Musica</c:v>
                </c:pt>
                <c:pt idx="7">
                  <c:v>Off. Giovani</c:v>
                </c:pt>
                <c:pt idx="8">
                  <c:v>Totale</c:v>
                </c:pt>
              </c:strCache>
            </c:strRef>
          </c:cat>
          <c:val>
            <c:numRef>
              <c:f>'soddisfa 2019'!$C$92:$C$100</c:f>
              <c:numCache>
                <c:formatCode>0%</c:formatCode>
                <c:ptCount val="9"/>
                <c:pt idx="0">
                  <c:v>5.4794520547945348E-2</c:v>
                </c:pt>
                <c:pt idx="1">
                  <c:v>0.23783783783783807</c:v>
                </c:pt>
                <c:pt idx="2">
                  <c:v>0.14424951267056529</c:v>
                </c:pt>
                <c:pt idx="3">
                  <c:v>5.8673469387755056E-2</c:v>
                </c:pt>
                <c:pt idx="4">
                  <c:v>5.1039697542533166E-2</c:v>
                </c:pt>
                <c:pt idx="5">
                  <c:v>6.8807339449541418E-3</c:v>
                </c:pt>
                <c:pt idx="6">
                  <c:v>6.3414634146341631E-2</c:v>
                </c:pt>
                <c:pt idx="7">
                  <c:v>6.0606060606060622E-2</c:v>
                </c:pt>
                <c:pt idx="8">
                  <c:v>7.1740316421167488E-2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DF-4E69-979C-BFC0FF8DAB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31564288"/>
        <c:axId val="131565824"/>
      </c:barChart>
      <c:lineChart>
        <c:grouping val="standard"/>
        <c:varyColors val="0"/>
        <c:ser>
          <c:idx val="1"/>
          <c:order val="1"/>
          <c:tx>
            <c:strRef>
              <c:f>'soddisfa 2019'!$D$91</c:f>
              <c:strCache>
                <c:ptCount val="1"/>
                <c:pt idx="0">
                  <c:v>Voto medio non soddisfatti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0"/>
            <c:spPr>
              <a:solidFill>
                <a:schemeClr val="tx1"/>
              </a:solidFill>
              <a:ln>
                <a:noFill/>
              </a:ln>
            </c:spPr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'soddisfa 2019'!$B$92:$B$100</c:f>
              <c:strCache>
                <c:ptCount val="9"/>
                <c:pt idx="0">
                  <c:v>S. demo online</c:v>
                </c:pt>
                <c:pt idx="1">
                  <c:v>Infanzia</c:v>
                </c:pt>
                <c:pt idx="2">
                  <c:v>Nido</c:v>
                </c:pt>
                <c:pt idx="3">
                  <c:v>URP</c:v>
                </c:pt>
                <c:pt idx="4">
                  <c:v>Prato Estate</c:v>
                </c:pt>
                <c:pt idx="5">
                  <c:v>M. Pretorio</c:v>
                </c:pt>
                <c:pt idx="6">
                  <c:v>Sc. Musica</c:v>
                </c:pt>
                <c:pt idx="7">
                  <c:v>Off. Giovani</c:v>
                </c:pt>
                <c:pt idx="8">
                  <c:v>Totale</c:v>
                </c:pt>
              </c:strCache>
            </c:strRef>
          </c:cat>
          <c:val>
            <c:numRef>
              <c:f>'soddisfa 2019'!$D$92:$D$100</c:f>
              <c:numCache>
                <c:formatCode>0.0</c:formatCode>
                <c:ptCount val="9"/>
                <c:pt idx="0">
                  <c:v>2.2999999999999998</c:v>
                </c:pt>
                <c:pt idx="1">
                  <c:v>2.44</c:v>
                </c:pt>
                <c:pt idx="2">
                  <c:v>2.2799999999999998</c:v>
                </c:pt>
                <c:pt idx="3">
                  <c:v>2.02</c:v>
                </c:pt>
                <c:pt idx="4">
                  <c:v>2.7800000000000002</c:v>
                </c:pt>
                <c:pt idx="5">
                  <c:v>2.67</c:v>
                </c:pt>
                <c:pt idx="6">
                  <c:v>2.4</c:v>
                </c:pt>
                <c:pt idx="7">
                  <c:v>3</c:v>
                </c:pt>
                <c:pt idx="8">
                  <c:v>2.52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DF-4E69-979C-BFC0FF8DAB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569536"/>
        <c:axId val="131568000"/>
      </c:lineChart>
      <c:catAx>
        <c:axId val="131564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00"/>
            </a:pPr>
            <a:endParaRPr lang="it-IT"/>
          </a:p>
        </c:txPr>
        <c:crossAx val="131565824"/>
        <c:crosses val="autoZero"/>
        <c:auto val="1"/>
        <c:lblAlgn val="ctr"/>
        <c:lblOffset val="100"/>
        <c:noMultiLvlLbl val="0"/>
      </c:catAx>
      <c:valAx>
        <c:axId val="131565824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it-IT" sz="1000" b="0"/>
                  <a:t>% insoddisfatti (1-3)</a:t>
                </a:r>
                <a:r>
                  <a:rPr lang="it-IT" sz="1000" b="0" baseline="0"/>
                  <a:t> su totale intervistati</a:t>
                </a:r>
                <a:endParaRPr lang="it-IT" sz="1000" b="0"/>
              </a:p>
            </c:rich>
          </c:tx>
          <c:layout>
            <c:manualLayout>
              <c:xMode val="edge"/>
              <c:yMode val="edge"/>
              <c:x val="3.794503852957262E-3"/>
              <c:y val="9.0236220472440967E-2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it-IT"/>
          </a:p>
        </c:txPr>
        <c:crossAx val="131564288"/>
        <c:crosses val="autoZero"/>
        <c:crossBetween val="between"/>
      </c:valAx>
      <c:valAx>
        <c:axId val="131568000"/>
        <c:scaling>
          <c:orientation val="minMax"/>
          <c:max val="6"/>
        </c:scaling>
        <c:delete val="0"/>
        <c:axPos val="r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it-IT"/>
          </a:p>
        </c:txPr>
        <c:crossAx val="131569536"/>
        <c:crosses val="max"/>
        <c:crossBetween val="between"/>
      </c:valAx>
      <c:catAx>
        <c:axId val="131569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1568000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513514599737531"/>
          <c:y val="2.7619047619047689E-2"/>
          <c:w val="0.25914479440069993"/>
          <c:h val="0.10482848339609704"/>
        </c:manualLayout>
      </c:layout>
      <c:overlay val="0"/>
      <c:txPr>
        <a:bodyPr/>
        <a:lstStyle/>
        <a:p>
          <a:pPr>
            <a:defRPr sz="1000" b="1"/>
          </a:pPr>
          <a:endParaRPr lang="it-IT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9201662292215"/>
          <c:y val="0.18669594185342264"/>
          <c:w val="0.82093312410022756"/>
          <c:h val="0.606530890369474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'soddisfa 2019'!$C$102</c:f>
              <c:strCache>
                <c:ptCount val="1"/>
                <c:pt idx="0">
                  <c:v>% Supersoddisfatti (5-6) su totale intervistati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'soddisfa 2019'!$B$103:$B$111</c:f>
              <c:strCache>
                <c:ptCount val="9"/>
                <c:pt idx="0">
                  <c:v>S. demo online</c:v>
                </c:pt>
                <c:pt idx="1">
                  <c:v>Infanzia</c:v>
                </c:pt>
                <c:pt idx="2">
                  <c:v>Nido</c:v>
                </c:pt>
                <c:pt idx="3">
                  <c:v>URP</c:v>
                </c:pt>
                <c:pt idx="4">
                  <c:v>Prato Estate</c:v>
                </c:pt>
                <c:pt idx="5">
                  <c:v>M. Pretorio</c:v>
                </c:pt>
                <c:pt idx="6">
                  <c:v>Sc. Musica</c:v>
                </c:pt>
                <c:pt idx="7">
                  <c:v>Off. Giovani</c:v>
                </c:pt>
                <c:pt idx="8">
                  <c:v>Totale</c:v>
                </c:pt>
              </c:strCache>
            </c:strRef>
          </c:cat>
          <c:val>
            <c:numRef>
              <c:f>'soddisfa 2019'!$C$103:$C$111</c:f>
              <c:numCache>
                <c:formatCode>0%</c:formatCode>
                <c:ptCount val="9"/>
                <c:pt idx="0">
                  <c:v>0.84417808219178159</c:v>
                </c:pt>
                <c:pt idx="1">
                  <c:v>0.52972972972972976</c:v>
                </c:pt>
                <c:pt idx="2">
                  <c:v>0.74658869395711502</c:v>
                </c:pt>
                <c:pt idx="3">
                  <c:v>0.84693877551020413</c:v>
                </c:pt>
                <c:pt idx="4">
                  <c:v>0.80529300567107764</c:v>
                </c:pt>
                <c:pt idx="5">
                  <c:v>0.68119266055045868</c:v>
                </c:pt>
                <c:pt idx="6">
                  <c:v>0.71951219512194975</c:v>
                </c:pt>
                <c:pt idx="7">
                  <c:v>0.81818181818181901</c:v>
                </c:pt>
                <c:pt idx="8">
                  <c:v>0.77577741407528777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C5-40EF-81A7-C9B9A5F485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31416448"/>
        <c:axId val="131417984"/>
      </c:barChart>
      <c:lineChart>
        <c:grouping val="standard"/>
        <c:varyColors val="0"/>
        <c:ser>
          <c:idx val="1"/>
          <c:order val="1"/>
          <c:tx>
            <c:strRef>
              <c:f>'soddisfa 2019'!$D$102</c:f>
              <c:strCache>
                <c:ptCount val="1"/>
                <c:pt idx="0">
                  <c:v>Voto medio supersoddisfatti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0"/>
            <c:spPr>
              <a:solidFill>
                <a:srgbClr val="00B050"/>
              </a:solidFill>
              <a:ln>
                <a:noFill/>
              </a:ln>
            </c:spPr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'soddisfa 2019'!$B$103:$B$111</c:f>
              <c:strCache>
                <c:ptCount val="9"/>
                <c:pt idx="0">
                  <c:v>S. demo online</c:v>
                </c:pt>
                <c:pt idx="1">
                  <c:v>Infanzia</c:v>
                </c:pt>
                <c:pt idx="2">
                  <c:v>Nido</c:v>
                </c:pt>
                <c:pt idx="3">
                  <c:v>URP</c:v>
                </c:pt>
                <c:pt idx="4">
                  <c:v>Prato Estate</c:v>
                </c:pt>
                <c:pt idx="5">
                  <c:v>M. Pretorio</c:v>
                </c:pt>
                <c:pt idx="6">
                  <c:v>Sc. Musica</c:v>
                </c:pt>
                <c:pt idx="7">
                  <c:v>Off. Giovani</c:v>
                </c:pt>
                <c:pt idx="8">
                  <c:v>Totale</c:v>
                </c:pt>
              </c:strCache>
            </c:strRef>
          </c:cat>
          <c:val>
            <c:numRef>
              <c:f>'soddisfa 2019'!$D$103:$D$111</c:f>
              <c:numCache>
                <c:formatCode>0.0</c:formatCode>
                <c:ptCount val="9"/>
                <c:pt idx="0">
                  <c:v>5.6899999999999995</c:v>
                </c:pt>
                <c:pt idx="1">
                  <c:v>5.55</c:v>
                </c:pt>
                <c:pt idx="2">
                  <c:v>5.67</c:v>
                </c:pt>
                <c:pt idx="3">
                  <c:v>5.7700000000000014</c:v>
                </c:pt>
                <c:pt idx="4">
                  <c:v>5.46</c:v>
                </c:pt>
                <c:pt idx="5">
                  <c:v>5.7700000000000014</c:v>
                </c:pt>
                <c:pt idx="6">
                  <c:v>5.39</c:v>
                </c:pt>
                <c:pt idx="7">
                  <c:v>5.52</c:v>
                </c:pt>
                <c:pt idx="8">
                  <c:v>5.6029999999999944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C5-40EF-81A7-C9B9A5F485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421312"/>
        <c:axId val="131419520"/>
      </c:lineChart>
      <c:catAx>
        <c:axId val="131416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00"/>
            </a:pPr>
            <a:endParaRPr lang="it-IT"/>
          </a:p>
        </c:txPr>
        <c:crossAx val="131417984"/>
        <c:crosses val="autoZero"/>
        <c:auto val="1"/>
        <c:lblAlgn val="ctr"/>
        <c:lblOffset val="100"/>
        <c:noMultiLvlLbl val="0"/>
      </c:catAx>
      <c:valAx>
        <c:axId val="131417984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it-IT" sz="1000" b="0"/>
                  <a:t>% supersoddisfatti (5-6)</a:t>
                </a:r>
                <a:r>
                  <a:rPr lang="it-IT" sz="1000" b="0" baseline="0"/>
                  <a:t> su totale intervistati</a:t>
                </a:r>
                <a:endParaRPr lang="it-IT" sz="1000" b="0"/>
              </a:p>
            </c:rich>
          </c:tx>
          <c:layout>
            <c:manualLayout>
              <c:xMode val="edge"/>
              <c:yMode val="edge"/>
              <c:x val="3.7945038529572646E-3"/>
              <c:y val="9.0236220472440967E-2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it-IT"/>
          </a:p>
        </c:txPr>
        <c:crossAx val="131416448"/>
        <c:crosses val="autoZero"/>
        <c:crossBetween val="between"/>
      </c:valAx>
      <c:valAx>
        <c:axId val="131419520"/>
        <c:scaling>
          <c:orientation val="minMax"/>
          <c:max val="6"/>
          <c:min val="0"/>
        </c:scaling>
        <c:delete val="0"/>
        <c:axPos val="r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it-IT"/>
          </a:p>
        </c:txPr>
        <c:crossAx val="131421312"/>
        <c:crosses val="max"/>
        <c:crossBetween val="between"/>
      </c:valAx>
      <c:catAx>
        <c:axId val="131421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1419520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53087571084864393"/>
          <c:y val="2.7802342014940522E-2"/>
          <c:w val="0.25343640638670162"/>
          <c:h val="0.10482848339609702"/>
        </c:manualLayout>
      </c:layout>
      <c:overlay val="0"/>
      <c:txPr>
        <a:bodyPr/>
        <a:lstStyle/>
        <a:p>
          <a:pPr>
            <a:defRPr sz="1000" b="1"/>
          </a:pPr>
          <a:endParaRPr lang="it-IT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8647138149460299E-2"/>
          <c:y val="0"/>
          <c:w val="0.92266260838184599"/>
          <c:h val="1"/>
        </c:manualLayout>
      </c:layout>
      <c:doughnut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4F81BD">
                  <a:lumMod val="75000"/>
                  <a:alpha val="71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0-61DD-4C93-81C7-D9AE87451F89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61DD-4C93-81C7-D9AE87451F89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2-61DD-4C93-81C7-D9AE87451F89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1DD-4C93-81C7-D9AE87451F89}"/>
              </c:ext>
            </c:extLst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61DD-4C93-81C7-D9AE87451F89}"/>
              </c:ext>
            </c:extLst>
          </c:dPt>
          <c:cat>
            <c:strRef>
              <c:f>Foglio1!$B$3:$B$8</c:f>
              <c:strCache>
                <c:ptCount val="6"/>
                <c:pt idx="0">
                  <c:v>Accessibilità</c:v>
                </c:pt>
                <c:pt idx="1">
                  <c:v>Tempestività</c:v>
                </c:pt>
                <c:pt idx="2">
                  <c:v>Trasparenza</c:v>
                </c:pt>
                <c:pt idx="3">
                  <c:v>Efficacia</c:v>
                </c:pt>
                <c:pt idx="4">
                  <c:v>Conformità</c:v>
                </c:pt>
                <c:pt idx="5">
                  <c:v>Affidabilità</c:v>
                </c:pt>
              </c:strCache>
            </c:strRef>
          </c:cat>
          <c:val>
            <c:numRef>
              <c:f>Foglio1!$C$3:$C$8</c:f>
              <c:numCache>
                <c:formatCode>_-* #,##0\ _€_-;\-* #,##0\ _€_-;_-* "-"??\ _€_-;_-@_-</c:formatCode>
                <c:ptCount val="6"/>
                <c:pt idx="0">
                  <c:v>16.666666666666668</c:v>
                </c:pt>
                <c:pt idx="1">
                  <c:v>16.666666666666668</c:v>
                </c:pt>
                <c:pt idx="2">
                  <c:v>16.666666666666668</c:v>
                </c:pt>
                <c:pt idx="3">
                  <c:v>16.666666666666668</c:v>
                </c:pt>
                <c:pt idx="4">
                  <c:v>16.666666666666668</c:v>
                </c:pt>
                <c:pt idx="5">
                  <c:v>16.666666666666668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1DD-4C93-81C7-D9AE87451F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b="1"/>
      </a:pPr>
      <a:endParaRPr lang="it-IT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8647138149460313E-2"/>
          <c:y val="0"/>
          <c:w val="0.92266260838184599"/>
          <c:h val="1"/>
        </c:manualLayout>
      </c:layout>
      <c:doughnut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4F81BD">
                  <a:lumMod val="75000"/>
                  <a:alpha val="71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0-074C-4A45-9F1B-8BBF6D3B3085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074C-4A45-9F1B-8BBF6D3B3085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2-074C-4A45-9F1B-8BBF6D3B3085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74C-4A45-9F1B-8BBF6D3B3085}"/>
              </c:ext>
            </c:extLst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074C-4A45-9F1B-8BBF6D3B3085}"/>
              </c:ext>
            </c:extLst>
          </c:dPt>
          <c:cat>
            <c:strRef>
              <c:f>Foglio1!$B$3:$B$8</c:f>
              <c:strCache>
                <c:ptCount val="6"/>
                <c:pt idx="0">
                  <c:v>Accessibilità</c:v>
                </c:pt>
                <c:pt idx="1">
                  <c:v>Tempestività</c:v>
                </c:pt>
                <c:pt idx="2">
                  <c:v>Trasparenza</c:v>
                </c:pt>
                <c:pt idx="3">
                  <c:v>Efficacia</c:v>
                </c:pt>
                <c:pt idx="4">
                  <c:v>Conformità</c:v>
                </c:pt>
                <c:pt idx="5">
                  <c:v>Affidabilità</c:v>
                </c:pt>
              </c:strCache>
            </c:strRef>
          </c:cat>
          <c:val>
            <c:numRef>
              <c:f>Foglio1!$C$3:$C$8</c:f>
              <c:numCache>
                <c:formatCode>_-* #,##0\ _€_-;\-* #,##0\ _€_-;_-* "-"??\ _€_-;_-@_-</c:formatCode>
                <c:ptCount val="6"/>
                <c:pt idx="0">
                  <c:v>16.666666666666668</c:v>
                </c:pt>
                <c:pt idx="1">
                  <c:v>16.666666666666668</c:v>
                </c:pt>
                <c:pt idx="2">
                  <c:v>16.666666666666668</c:v>
                </c:pt>
                <c:pt idx="3">
                  <c:v>16.666666666666668</c:v>
                </c:pt>
                <c:pt idx="4">
                  <c:v>16.666666666666668</c:v>
                </c:pt>
                <c:pt idx="5">
                  <c:v>16.666666666666668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4C-4A45-9F1B-8BBF6D3B30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b="1"/>
      </a:pPr>
      <a:endParaRPr lang="it-IT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8647138149460323E-2"/>
          <c:y val="0"/>
          <c:w val="0.92266260838184599"/>
          <c:h val="1"/>
        </c:manualLayout>
      </c:layout>
      <c:doughnut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4F81BD">
                  <a:lumMod val="75000"/>
                  <a:alpha val="71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0-59B0-4C87-96ED-B5BA2AF40BA3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59B0-4C87-96ED-B5BA2AF40BA3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2-59B0-4C87-96ED-B5BA2AF40BA3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9B0-4C87-96ED-B5BA2AF40BA3}"/>
              </c:ext>
            </c:extLst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59B0-4C87-96ED-B5BA2AF40BA3}"/>
              </c:ext>
            </c:extLst>
          </c:dPt>
          <c:cat>
            <c:strRef>
              <c:f>Foglio1!$B$3:$B$8</c:f>
              <c:strCache>
                <c:ptCount val="6"/>
                <c:pt idx="0">
                  <c:v>Accessibilità</c:v>
                </c:pt>
                <c:pt idx="1">
                  <c:v>Tempestività</c:v>
                </c:pt>
                <c:pt idx="2">
                  <c:v>Trasparenza</c:v>
                </c:pt>
                <c:pt idx="3">
                  <c:v>Efficacia</c:v>
                </c:pt>
                <c:pt idx="4">
                  <c:v>Conformità</c:v>
                </c:pt>
                <c:pt idx="5">
                  <c:v>Affidabilità</c:v>
                </c:pt>
              </c:strCache>
            </c:strRef>
          </c:cat>
          <c:val>
            <c:numRef>
              <c:f>Foglio1!$C$3:$C$8</c:f>
              <c:numCache>
                <c:formatCode>_-* #,##0\ _€_-;\-* #,##0\ _€_-;_-* "-"??\ _€_-;_-@_-</c:formatCode>
                <c:ptCount val="6"/>
                <c:pt idx="0">
                  <c:v>16.666666666666668</c:v>
                </c:pt>
                <c:pt idx="1">
                  <c:v>16.666666666666668</c:v>
                </c:pt>
                <c:pt idx="2">
                  <c:v>16.666666666666668</c:v>
                </c:pt>
                <c:pt idx="3">
                  <c:v>16.666666666666668</c:v>
                </c:pt>
                <c:pt idx="4">
                  <c:v>16.666666666666668</c:v>
                </c:pt>
                <c:pt idx="5">
                  <c:v>16.666666666666668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9B0-4C87-96ED-B5BA2AF40B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b="1"/>
      </a:pPr>
      <a:endParaRPr lang="it-IT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87045089513065"/>
          <c:y val="0"/>
          <c:w val="0.7942786853135908"/>
          <c:h val="1"/>
        </c:manualLayout>
      </c:layout>
      <c:doughnutChart>
        <c:varyColors val="1"/>
        <c:ser>
          <c:idx val="0"/>
          <c:order val="0"/>
          <c:tx>
            <c:strRef>
              <c:f>misure!$B$13</c:f>
              <c:strCache>
                <c:ptCount val="1"/>
                <c:pt idx="0">
                  <c:v>Accessibilità</c:v>
                </c:pt>
              </c:strCache>
            </c:strRef>
          </c:tx>
          <c:spPr>
            <a:solidFill>
              <a:srgbClr val="92D050"/>
            </a:solidFill>
          </c:spPr>
          <c:dPt>
            <c:idx val="1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B83E-4C42-BE35-63F31BA02830}"/>
              </c:ext>
            </c:extLst>
          </c:dPt>
          <c:dLbls>
            <c:dLbl>
              <c:idx val="0"/>
              <c:layout>
                <c:manualLayout>
                  <c:x val="0.11005348471347616"/>
                  <c:y val="-0.226851905291943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3E-4C42-BE35-63F31BA028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val>
            <c:numRef>
              <c:f>misure!$C$13:$D$13</c:f>
              <c:numCache>
                <c:formatCode>0.0</c:formatCode>
                <c:ptCount val="2"/>
                <c:pt idx="0">
                  <c:v>4.7940645833333333</c:v>
                </c:pt>
                <c:pt idx="1">
                  <c:v>1.2059354166666658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3E-4C42-BE35-63F31BA028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87045089513065"/>
          <c:y val="0"/>
          <c:w val="0.79427868531359103"/>
          <c:h val="1"/>
        </c:manualLayout>
      </c:layout>
      <c:doughnutChart>
        <c:varyColors val="1"/>
        <c:ser>
          <c:idx val="0"/>
          <c:order val="0"/>
          <c:tx>
            <c:strRef>
              <c:f>misure!$B$14</c:f>
              <c:strCache>
                <c:ptCount val="1"/>
                <c:pt idx="0">
                  <c:v>Tempestività</c:v>
                </c:pt>
              </c:strCache>
            </c:strRef>
          </c:tx>
          <c:spPr>
            <a:solidFill>
              <a:srgbClr val="B388E2"/>
            </a:solidFill>
          </c:spPr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C784-4F8F-805D-815C619427D7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C784-4F8F-805D-815C619427D7}"/>
              </c:ext>
            </c:extLst>
          </c:dPt>
          <c:dLbls>
            <c:dLbl>
              <c:idx val="0"/>
              <c:layout>
                <c:manualLayout>
                  <c:x val="0.16419902964361965"/>
                  <c:y val="-0.226851905291943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84-4F8F-805D-815C619427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val>
            <c:numRef>
              <c:f>misure!$C$14:$D$14</c:f>
              <c:numCache>
                <c:formatCode>0.0</c:formatCode>
                <c:ptCount val="2"/>
                <c:pt idx="0">
                  <c:v>5.14</c:v>
                </c:pt>
                <c:pt idx="1">
                  <c:v>0.86000000000000065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84-4F8F-805D-815C61942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87045089513065"/>
          <c:y val="0"/>
          <c:w val="0.79427868531359125"/>
          <c:h val="1"/>
        </c:manualLayout>
      </c:layout>
      <c:doughnutChart>
        <c:varyColors val="1"/>
        <c:ser>
          <c:idx val="0"/>
          <c:order val="0"/>
          <c:tx>
            <c:strRef>
              <c:f>misure!$B$15</c:f>
              <c:strCache>
                <c:ptCount val="1"/>
                <c:pt idx="0">
                  <c:v>Efficacia</c:v>
                </c:pt>
              </c:strCache>
            </c:strRef>
          </c:tx>
          <c:spPr>
            <a:solidFill>
              <a:srgbClr val="FFC000"/>
            </a:solidFill>
          </c:spPr>
          <c:dPt>
            <c:idx val="1"/>
            <c:bubble3D val="0"/>
            <c:spPr>
              <a:solidFill>
                <a:srgbClr val="F9EDB9"/>
              </a:solidFill>
            </c:spPr>
            <c:extLst>
              <c:ext xmlns:c16="http://schemas.microsoft.com/office/drawing/2014/chart" uri="{C3380CC4-5D6E-409C-BE32-E72D297353CC}">
                <c16:uniqueId val="{00000000-290D-4393-BEE5-B6E555BCF3AC}"/>
              </c:ext>
            </c:extLst>
          </c:dPt>
          <c:dLbls>
            <c:dLbl>
              <c:idx val="0"/>
              <c:layout>
                <c:manualLayout>
                  <c:x val="0.1641990296436196"/>
                  <c:y val="-0.226851905291943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0D-4393-BEE5-B6E555BCF3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val>
            <c:numRef>
              <c:f>misure!$C$15:$D$15</c:f>
              <c:numCache>
                <c:formatCode>0.0</c:formatCode>
                <c:ptCount val="2"/>
                <c:pt idx="0">
                  <c:v>5.2466249999999999</c:v>
                </c:pt>
                <c:pt idx="1">
                  <c:v>0.75337500000000091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0D-4393-BEE5-B6E555BCF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9.662923723091843E-2"/>
          <c:w val="0.64366504487816756"/>
          <c:h val="0.7260220490414455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4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10-4D3A-826E-A4075FFD66C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2019'!$D$73</c:f>
              <c:strCache>
                <c:ptCount val="1"/>
                <c:pt idx="0">
                  <c:v>Femmine</c:v>
                </c:pt>
              </c:strCache>
            </c:strRef>
          </c:cat>
          <c:val>
            <c:numRef>
              <c:f>'profilo 2019'!$D$74</c:f>
              <c:numCache>
                <c:formatCode>0%</c:formatCode>
                <c:ptCount val="1"/>
                <c:pt idx="0">
                  <c:v>0.51948051948051943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10-4D3A-826E-A4075FFD6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7197568"/>
        <c:axId val="127199104"/>
      </c:barChart>
      <c:catAx>
        <c:axId val="127197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7199104"/>
        <c:crosses val="autoZero"/>
        <c:auto val="1"/>
        <c:lblAlgn val="ctr"/>
        <c:lblOffset val="100"/>
        <c:noMultiLvlLbl val="0"/>
      </c:catAx>
      <c:valAx>
        <c:axId val="127199104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719756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87045089513065"/>
          <c:y val="0"/>
          <c:w val="0.79427868531359191"/>
          <c:h val="1"/>
        </c:manualLayout>
      </c:layout>
      <c:doughnutChart>
        <c:varyColors val="1"/>
        <c:ser>
          <c:idx val="0"/>
          <c:order val="0"/>
          <c:tx>
            <c:strRef>
              <c:f>misure!$B$16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CC1E-4E05-BB6E-4C279CB5F98D}"/>
              </c:ext>
            </c:extLst>
          </c:dPt>
          <c:dPt>
            <c:idx val="1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CC1E-4E05-BB6E-4C279CB5F98D}"/>
              </c:ext>
            </c:extLst>
          </c:dPt>
          <c:dLbls>
            <c:dLbl>
              <c:idx val="0"/>
              <c:layout>
                <c:manualLayout>
                  <c:x val="0.14381451100604128"/>
                  <c:y val="-0.212890299707301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1E-4E05-BB6E-4C279CB5F9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val>
            <c:numRef>
              <c:f>misure!$C$16:$D$16</c:f>
              <c:numCache>
                <c:formatCode>0.0</c:formatCode>
                <c:ptCount val="2"/>
                <c:pt idx="0">
                  <c:v>4.9624999999999995</c:v>
                </c:pt>
                <c:pt idx="1">
                  <c:v>1.0374999999999985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1E-4E05-BB6E-4C279CB5F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864713814946033E-2"/>
          <c:y val="0"/>
          <c:w val="0.92266260838184599"/>
          <c:h val="1"/>
        </c:manualLayout>
      </c:layout>
      <c:doughnut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4F81BD">
                  <a:lumMod val="75000"/>
                  <a:alpha val="71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0-5497-4D12-B65E-8A45CBD0EE97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5497-4D12-B65E-8A45CBD0EE97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2-5497-4D12-B65E-8A45CBD0EE97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497-4D12-B65E-8A45CBD0EE97}"/>
              </c:ext>
            </c:extLst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5497-4D12-B65E-8A45CBD0EE97}"/>
              </c:ext>
            </c:extLst>
          </c:dPt>
          <c:cat>
            <c:strRef>
              <c:f>Foglio1!$B$3:$B$8</c:f>
              <c:strCache>
                <c:ptCount val="6"/>
                <c:pt idx="0">
                  <c:v>Accessibilità</c:v>
                </c:pt>
                <c:pt idx="1">
                  <c:v>Tempestività</c:v>
                </c:pt>
                <c:pt idx="2">
                  <c:v>Trasparenza</c:v>
                </c:pt>
                <c:pt idx="3">
                  <c:v>Efficacia</c:v>
                </c:pt>
                <c:pt idx="4">
                  <c:v>Conformità</c:v>
                </c:pt>
                <c:pt idx="5">
                  <c:v>Affidabilità</c:v>
                </c:pt>
              </c:strCache>
            </c:strRef>
          </c:cat>
          <c:val>
            <c:numRef>
              <c:f>Foglio1!$C$3:$C$8</c:f>
              <c:numCache>
                <c:formatCode>_-* #,##0\ _€_-;\-* #,##0\ _€_-;_-* "-"??\ _€_-;_-@_-</c:formatCode>
                <c:ptCount val="6"/>
                <c:pt idx="0">
                  <c:v>16.666666666666668</c:v>
                </c:pt>
                <c:pt idx="1">
                  <c:v>16.666666666666668</c:v>
                </c:pt>
                <c:pt idx="2">
                  <c:v>16.666666666666668</c:v>
                </c:pt>
                <c:pt idx="3">
                  <c:v>16.666666666666668</c:v>
                </c:pt>
                <c:pt idx="4">
                  <c:v>16.666666666666668</c:v>
                </c:pt>
                <c:pt idx="5">
                  <c:v>16.666666666666668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497-4D12-B65E-8A45CBD0EE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b="1"/>
      </a:pPr>
      <a:endParaRPr lang="it-IT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87045089513065"/>
          <c:y val="0"/>
          <c:w val="0.79427868531359103"/>
          <c:h val="1"/>
        </c:manualLayout>
      </c:layout>
      <c:doughnutChart>
        <c:varyColors val="1"/>
        <c:ser>
          <c:idx val="0"/>
          <c:order val="0"/>
          <c:tx>
            <c:strRef>
              <c:f>misure!$B$13</c:f>
              <c:strCache>
                <c:ptCount val="1"/>
                <c:pt idx="0">
                  <c:v>Accessibilità</c:v>
                </c:pt>
              </c:strCache>
            </c:strRef>
          </c:tx>
          <c:spPr>
            <a:solidFill>
              <a:srgbClr val="92D050"/>
            </a:solidFill>
          </c:spPr>
          <c:dPt>
            <c:idx val="1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1988-4130-8F98-27C7D764D483}"/>
              </c:ext>
            </c:extLst>
          </c:dPt>
          <c:dLbls>
            <c:dLbl>
              <c:idx val="0"/>
              <c:layout>
                <c:manualLayout>
                  <c:x val="0.11005348471347615"/>
                  <c:y val="-0.226851905291943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88-4130-8F98-27C7D764D4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val>
            <c:numRef>
              <c:f>misure!$C$13:$D$13</c:f>
              <c:numCache>
                <c:formatCode>0.0</c:formatCode>
                <c:ptCount val="2"/>
                <c:pt idx="0">
                  <c:v>4.7940645833333333</c:v>
                </c:pt>
                <c:pt idx="1">
                  <c:v>1.2059354166666667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88-4130-8F98-27C7D764D4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misure!$B$39:$B$42</c:f>
              <c:strCache>
                <c:ptCount val="4"/>
                <c:pt idx="0">
                  <c:v>Nidi</c:v>
                </c:pt>
                <c:pt idx="1">
                  <c:v>Scuole Infanzia</c:v>
                </c:pt>
                <c:pt idx="2">
                  <c:v>URP Multiente</c:v>
                </c:pt>
                <c:pt idx="3">
                  <c:v>S. demografici online</c:v>
                </c:pt>
              </c:strCache>
            </c:strRef>
          </c:cat>
          <c:val>
            <c:numRef>
              <c:f>misure!$C$39:$C$42</c:f>
              <c:numCache>
                <c:formatCode>_-* #,##0.0\ _€_-;\-* #,##0.0\ _€_-;_-* "-"??\ _€_-;_-@_-</c:formatCode>
                <c:ptCount val="4"/>
                <c:pt idx="0">
                  <c:v>4.4000000000000012</c:v>
                </c:pt>
                <c:pt idx="1">
                  <c:v>4.3099999999999996</c:v>
                </c:pt>
                <c:pt idx="2">
                  <c:v>5.1729250000000002</c:v>
                </c:pt>
                <c:pt idx="3">
                  <c:v>5.3133333333333335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72-413F-B08F-F0933C19C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54144768"/>
        <c:axId val="155176320"/>
      </c:barChart>
      <c:catAx>
        <c:axId val="154144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155176320"/>
        <c:crosses val="autoZero"/>
        <c:auto val="1"/>
        <c:lblAlgn val="ctr"/>
        <c:lblOffset val="100"/>
        <c:noMultiLvlLbl val="0"/>
      </c:catAx>
      <c:valAx>
        <c:axId val="155176320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_-* #,##0.0\ _€_-;\-* #,##0.0\ _€_-;_-* &quot;-&quot;??\ _€_-;_-@_-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154144768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8647138149460344E-2"/>
          <c:y val="0"/>
          <c:w val="0.92266260838184599"/>
          <c:h val="1"/>
        </c:manualLayout>
      </c:layout>
      <c:doughnut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4F81BD">
                  <a:lumMod val="75000"/>
                  <a:alpha val="71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0-8F4D-4346-A956-B8D3A8C71039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8F4D-4346-A956-B8D3A8C71039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2-8F4D-4346-A956-B8D3A8C71039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F4D-4346-A956-B8D3A8C71039}"/>
              </c:ext>
            </c:extLst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8F4D-4346-A956-B8D3A8C71039}"/>
              </c:ext>
            </c:extLst>
          </c:dPt>
          <c:cat>
            <c:strRef>
              <c:f>Foglio1!$B$3:$B$8</c:f>
              <c:strCache>
                <c:ptCount val="6"/>
                <c:pt idx="0">
                  <c:v>Accessibilità</c:v>
                </c:pt>
                <c:pt idx="1">
                  <c:v>Tempestività</c:v>
                </c:pt>
                <c:pt idx="2">
                  <c:v>Trasparenza</c:v>
                </c:pt>
                <c:pt idx="3">
                  <c:v>Efficacia</c:v>
                </c:pt>
                <c:pt idx="4">
                  <c:v>Conformità</c:v>
                </c:pt>
                <c:pt idx="5">
                  <c:v>Affidabilità</c:v>
                </c:pt>
              </c:strCache>
            </c:strRef>
          </c:cat>
          <c:val>
            <c:numRef>
              <c:f>Foglio1!$C$3:$C$8</c:f>
              <c:numCache>
                <c:formatCode>_-* #,##0\ _€_-;\-* #,##0\ _€_-;_-* "-"??\ _€_-;_-@_-</c:formatCode>
                <c:ptCount val="6"/>
                <c:pt idx="0">
                  <c:v>16.666666666666668</c:v>
                </c:pt>
                <c:pt idx="1">
                  <c:v>16.666666666666668</c:v>
                </c:pt>
                <c:pt idx="2">
                  <c:v>16.666666666666668</c:v>
                </c:pt>
                <c:pt idx="3">
                  <c:v>16.666666666666668</c:v>
                </c:pt>
                <c:pt idx="4">
                  <c:v>16.666666666666668</c:v>
                </c:pt>
                <c:pt idx="5">
                  <c:v>16.666666666666668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F4D-4346-A956-B8D3A8C710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b="1"/>
      </a:pPr>
      <a:endParaRPr lang="it-IT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87045089513065"/>
          <c:y val="0"/>
          <c:w val="0.79427868531359125"/>
          <c:h val="1"/>
        </c:manualLayout>
      </c:layout>
      <c:doughnutChart>
        <c:varyColors val="1"/>
        <c:ser>
          <c:idx val="0"/>
          <c:order val="0"/>
          <c:tx>
            <c:strRef>
              <c:f>misure!$B$14</c:f>
              <c:strCache>
                <c:ptCount val="1"/>
                <c:pt idx="0">
                  <c:v>Tempestività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2C43-4197-9082-0E0F52A122D0}"/>
              </c:ext>
            </c:extLst>
          </c:dPt>
          <c:dLbls>
            <c:dLbl>
              <c:idx val="0"/>
              <c:layout>
                <c:manualLayout>
                  <c:x val="0.1641990296436196"/>
                  <c:y val="-0.226851905291943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43-4197-9082-0E0F52A122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val>
            <c:numRef>
              <c:f>misure!$C$14:$D$14</c:f>
              <c:numCache>
                <c:formatCode>0.0</c:formatCode>
                <c:ptCount val="2"/>
                <c:pt idx="0">
                  <c:v>5.14</c:v>
                </c:pt>
                <c:pt idx="1">
                  <c:v>0.86000000000000032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43-4197-9082-0E0F52A122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misure!$B$48:$B$51</c:f>
              <c:strCache>
                <c:ptCount val="4"/>
                <c:pt idx="0">
                  <c:v>Nidi</c:v>
                </c:pt>
                <c:pt idx="1">
                  <c:v>Scuole Infanzia</c:v>
                </c:pt>
                <c:pt idx="2">
                  <c:v>URP Multiente</c:v>
                </c:pt>
                <c:pt idx="3">
                  <c:v>S. demografici online</c:v>
                </c:pt>
              </c:strCache>
            </c:strRef>
          </c:cat>
          <c:val>
            <c:numRef>
              <c:f>misure!$C$48:$C$51</c:f>
              <c:numCache>
                <c:formatCode>_-* #,##0.0\ _€_-;\-* #,##0.0\ _€_-;_-* "-"??\ _€_-;_-@_-</c:formatCode>
                <c:ptCount val="4"/>
                <c:pt idx="0">
                  <c:v>0</c:v>
                </c:pt>
                <c:pt idx="1">
                  <c:v>0</c:v>
                </c:pt>
                <c:pt idx="2">
                  <c:v>4.9899999999999993</c:v>
                </c:pt>
                <c:pt idx="3">
                  <c:v>5.29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B3-45B8-8955-8FCAC8AD3F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96451200"/>
        <c:axId val="132031232"/>
      </c:barChart>
      <c:catAx>
        <c:axId val="96451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132031232"/>
        <c:crosses val="autoZero"/>
        <c:auto val="1"/>
        <c:lblAlgn val="ctr"/>
        <c:lblOffset val="100"/>
        <c:noMultiLvlLbl val="0"/>
      </c:catAx>
      <c:valAx>
        <c:axId val="132031232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_-* #,##0.0\ _€_-;\-* #,##0.0\ _€_-;_-* &quot;-&quot;??\ _€_-;_-@_-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96451200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8647138149460354E-2"/>
          <c:y val="0"/>
          <c:w val="0.92266260838184599"/>
          <c:h val="1"/>
        </c:manualLayout>
      </c:layout>
      <c:doughnut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4F81BD">
                  <a:lumMod val="75000"/>
                  <a:alpha val="71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0-C07E-4926-9576-87E9697ADB1D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C07E-4926-9576-87E9697ADB1D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2-C07E-4926-9576-87E9697ADB1D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C07E-4926-9576-87E9697ADB1D}"/>
              </c:ext>
            </c:extLst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C07E-4926-9576-87E9697ADB1D}"/>
              </c:ext>
            </c:extLst>
          </c:dPt>
          <c:cat>
            <c:strRef>
              <c:f>Foglio1!$B$3:$B$8</c:f>
              <c:strCache>
                <c:ptCount val="6"/>
                <c:pt idx="0">
                  <c:v>Accessibilità</c:v>
                </c:pt>
                <c:pt idx="1">
                  <c:v>Tempestività</c:v>
                </c:pt>
                <c:pt idx="2">
                  <c:v>Trasparenza</c:v>
                </c:pt>
                <c:pt idx="3">
                  <c:v>Efficacia</c:v>
                </c:pt>
                <c:pt idx="4">
                  <c:v>Conformità</c:v>
                </c:pt>
                <c:pt idx="5">
                  <c:v>Affidabilità</c:v>
                </c:pt>
              </c:strCache>
            </c:strRef>
          </c:cat>
          <c:val>
            <c:numRef>
              <c:f>Foglio1!$C$3:$C$8</c:f>
              <c:numCache>
                <c:formatCode>_-* #,##0\ _€_-;\-* #,##0\ _€_-;_-* "-"??\ _€_-;_-@_-</c:formatCode>
                <c:ptCount val="6"/>
                <c:pt idx="0">
                  <c:v>16.666666666666668</c:v>
                </c:pt>
                <c:pt idx="1">
                  <c:v>16.666666666666668</c:v>
                </c:pt>
                <c:pt idx="2">
                  <c:v>16.666666666666668</c:v>
                </c:pt>
                <c:pt idx="3">
                  <c:v>16.666666666666668</c:v>
                </c:pt>
                <c:pt idx="4">
                  <c:v>16.666666666666668</c:v>
                </c:pt>
                <c:pt idx="5">
                  <c:v>16.666666666666668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07E-4926-9576-87E9697AD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b="1"/>
      </a:pPr>
      <a:endParaRPr lang="it-IT"/>
    </a:p>
  </c:tx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87045089513065"/>
          <c:y val="0"/>
          <c:w val="0.79427868531359158"/>
          <c:h val="1"/>
        </c:manualLayout>
      </c:layout>
      <c:doughnutChart>
        <c:varyColors val="1"/>
        <c:ser>
          <c:idx val="0"/>
          <c:order val="0"/>
          <c:tx>
            <c:strRef>
              <c:f>misure!$B$15</c:f>
              <c:strCache>
                <c:ptCount val="1"/>
                <c:pt idx="0">
                  <c:v>Efficacia</c:v>
                </c:pt>
              </c:strCache>
            </c:strRef>
          </c:tx>
          <c:spPr>
            <a:solidFill>
              <a:srgbClr val="FFC000"/>
            </a:solidFill>
          </c:spPr>
          <c:dPt>
            <c:idx val="1"/>
            <c:bubble3D val="0"/>
            <c:spPr>
              <a:solidFill>
                <a:srgbClr val="FFE07D"/>
              </a:solidFill>
            </c:spPr>
            <c:extLst>
              <c:ext xmlns:c16="http://schemas.microsoft.com/office/drawing/2014/chart" uri="{C3380CC4-5D6E-409C-BE32-E72D297353CC}">
                <c16:uniqueId val="{00000000-52E5-4892-ACDB-3E7F79ADA8E8}"/>
              </c:ext>
            </c:extLst>
          </c:dPt>
          <c:dLbls>
            <c:dLbl>
              <c:idx val="0"/>
              <c:layout>
                <c:manualLayout>
                  <c:x val="0.16419902964361954"/>
                  <c:y val="-0.226851905291943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E5-4892-ACDB-3E7F79ADA8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val>
            <c:numRef>
              <c:f>misure!$C$15:$D$15</c:f>
              <c:numCache>
                <c:formatCode>0.0</c:formatCode>
                <c:ptCount val="2"/>
                <c:pt idx="0">
                  <c:v>5.2466249999999999</c:v>
                </c:pt>
                <c:pt idx="1">
                  <c:v>0.75337500000000013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E5-4892-ACDB-3E7F79ADA8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misure!$B$57:$B$60</c:f>
              <c:strCache>
                <c:ptCount val="4"/>
                <c:pt idx="0">
                  <c:v>Nidi</c:v>
                </c:pt>
                <c:pt idx="1">
                  <c:v>Scuole Infanzia</c:v>
                </c:pt>
                <c:pt idx="2">
                  <c:v>URP Multiente</c:v>
                </c:pt>
                <c:pt idx="3">
                  <c:v>S. demografici online</c:v>
                </c:pt>
              </c:strCache>
            </c:strRef>
          </c:cat>
          <c:val>
            <c:numRef>
              <c:f>misure!$C$57:$C$60</c:f>
              <c:numCache>
                <c:formatCode>_-* #,##0.0\ _€_-;\-* #,##0.0\ _€_-;_-* "-"??\ _€_-;_-@_-</c:formatCode>
                <c:ptCount val="4"/>
                <c:pt idx="0">
                  <c:v>5.3086250000000001</c:v>
                </c:pt>
                <c:pt idx="1">
                  <c:v>4.8563749999999999</c:v>
                </c:pt>
                <c:pt idx="2">
                  <c:v>5.5049999999999999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24-462C-90C7-BF2A5E389C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81517568"/>
        <c:axId val="81519360"/>
      </c:barChart>
      <c:catAx>
        <c:axId val="81517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81519360"/>
        <c:crosses val="autoZero"/>
        <c:auto val="1"/>
        <c:lblAlgn val="ctr"/>
        <c:lblOffset val="100"/>
        <c:noMultiLvlLbl val="0"/>
      </c:catAx>
      <c:valAx>
        <c:axId val="81519360"/>
        <c:scaling>
          <c:orientation val="minMax"/>
          <c:min val="0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_-* #,##0.0\ _€_-;\-* #,##0.0\ _€_-;_-* &quot;-&quot;??\ _€_-;_-@_-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81517568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0.11154151896266881"/>
          <c:w val="0.64366504487816789"/>
          <c:h val="0.7111097673096973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48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0F-455E-98E9-93072FF47A2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2019'!$E$73</c:f>
              <c:strCache>
                <c:ptCount val="1"/>
                <c:pt idx="0">
                  <c:v>Fino a 45 anni</c:v>
                </c:pt>
              </c:strCache>
            </c:strRef>
          </c:cat>
          <c:val>
            <c:numRef>
              <c:f>'profilo 2019'!$E$74</c:f>
              <c:numCache>
                <c:formatCode>0%</c:formatCode>
                <c:ptCount val="1"/>
                <c:pt idx="0">
                  <c:v>0.56400343642611939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0F-455E-98E9-93072FF47A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7436288"/>
        <c:axId val="127437824"/>
      </c:barChart>
      <c:catAx>
        <c:axId val="127436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7437824"/>
        <c:crosses val="autoZero"/>
        <c:auto val="1"/>
        <c:lblAlgn val="ctr"/>
        <c:lblOffset val="100"/>
        <c:noMultiLvlLbl val="0"/>
      </c:catAx>
      <c:valAx>
        <c:axId val="127437824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743628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0.11154151896266881"/>
          <c:w val="0.64366504487816811"/>
          <c:h val="0.7111097673096975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5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E8-4931-BE97-0BD70198340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2019'!$M$73</c:f>
              <c:strCache>
                <c:ptCount val="1"/>
                <c:pt idx="0">
                  <c:v>Laurea</c:v>
                </c:pt>
              </c:strCache>
            </c:strRef>
          </c:cat>
          <c:val>
            <c:numRef>
              <c:f>'profilo 2019'!$M$74</c:f>
              <c:numCache>
                <c:formatCode>0%</c:formatCode>
                <c:ptCount val="1"/>
                <c:pt idx="0">
                  <c:v>0.32530120481927877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E8-4931-BE97-0BD7019834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7449728"/>
        <c:axId val="127455616"/>
      </c:barChart>
      <c:catAx>
        <c:axId val="127449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7455616"/>
        <c:crosses val="autoZero"/>
        <c:auto val="1"/>
        <c:lblAlgn val="ctr"/>
        <c:lblOffset val="100"/>
        <c:noMultiLvlLbl val="0"/>
      </c:catAx>
      <c:valAx>
        <c:axId val="127455616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744972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0.11154151896266881"/>
          <c:w val="0.64366504487816834"/>
          <c:h val="0.7111097673096977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2.2585761522819728E-2"/>
                  <c:y val="4.5281084768689375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777-4161-A717-59A0FC347BF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2019'!$O$73</c:f>
              <c:strCache>
                <c:ptCount val="1"/>
                <c:pt idx="0">
                  <c:v>Straniero</c:v>
                </c:pt>
              </c:strCache>
            </c:strRef>
          </c:cat>
          <c:val>
            <c:numRef>
              <c:f>'profilo 2019'!$O$74</c:f>
              <c:numCache>
                <c:formatCode>0%</c:formatCode>
                <c:ptCount val="1"/>
                <c:pt idx="0">
                  <c:v>0.1415094339622652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77-4161-A717-59A0FC347B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7479808"/>
        <c:axId val="127481344"/>
      </c:barChart>
      <c:catAx>
        <c:axId val="127479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7481344"/>
        <c:crosses val="autoZero"/>
        <c:auto val="1"/>
        <c:lblAlgn val="ctr"/>
        <c:lblOffset val="100"/>
        <c:noMultiLvlLbl val="0"/>
      </c:catAx>
      <c:valAx>
        <c:axId val="127481344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747980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9.662923723091843E-2"/>
          <c:w val="0.64366504487816811"/>
          <c:h val="0.7260220490414455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5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16-4128-A7AA-22F2A2530E0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2019'!$D$73</c:f>
              <c:strCache>
                <c:ptCount val="1"/>
                <c:pt idx="0">
                  <c:v>Femmine</c:v>
                </c:pt>
              </c:strCache>
            </c:strRef>
          </c:cat>
          <c:val>
            <c:numRef>
              <c:f>'profilo 2019'!$D$76</c:f>
              <c:numCache>
                <c:formatCode>0%</c:formatCode>
                <c:ptCount val="1"/>
                <c:pt idx="0">
                  <c:v>0.47135416666666791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16-4128-A7AA-22F2A2530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7509632"/>
        <c:axId val="127511168"/>
      </c:barChart>
      <c:catAx>
        <c:axId val="127509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7511168"/>
        <c:crosses val="autoZero"/>
        <c:auto val="1"/>
        <c:lblAlgn val="ctr"/>
        <c:lblOffset val="100"/>
        <c:noMultiLvlLbl val="0"/>
      </c:catAx>
      <c:valAx>
        <c:axId val="127511168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750963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546252654721"/>
          <c:y val="0.11154151896266881"/>
          <c:w val="0.64366504487816834"/>
          <c:h val="0.7111097673096977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7.6365222405394414E-3"/>
                  <c:y val="0.1571230398160686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5A-40AC-8C9E-74F211E87D8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'profilo 2019'!$E$73</c:f>
              <c:strCache>
                <c:ptCount val="1"/>
                <c:pt idx="0">
                  <c:v>Fino a 45 anni</c:v>
                </c:pt>
              </c:strCache>
            </c:strRef>
          </c:cat>
          <c:val>
            <c:numRef>
              <c:f>'profilo 2019'!$E$76</c:f>
              <c:numCache>
                <c:formatCode>0%</c:formatCode>
                <c:ptCount val="1"/>
                <c:pt idx="0">
                  <c:v>0.51041666666666419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5A-40AC-8C9E-74F211E87D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7551744"/>
        <c:axId val="127561728"/>
      </c:barChart>
      <c:catAx>
        <c:axId val="127551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7561728"/>
        <c:crosses val="autoZero"/>
        <c:auto val="1"/>
        <c:lblAlgn val="ctr"/>
        <c:lblOffset val="100"/>
        <c:noMultiLvlLbl val="0"/>
      </c:catAx>
      <c:valAx>
        <c:axId val="127561728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2755174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BCA75FB6-C763-4C8A-B446-B0BBAEEC2EC1}" type="datetimeFigureOut">
              <a:rPr lang="it-IT" smtClean="0"/>
              <a:pPr/>
              <a:t>30/12/2022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A5EA425C-44E5-4A70-9608-E0F5B882BC1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DBC9C0B2-CAF6-4A84-B824-32F21B0689B7}" type="datetimeFigureOut">
              <a:rPr lang="it-IT" smtClean="0"/>
              <a:pPr/>
              <a:t>30/12/2022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9B83673D-B504-4B05-BC89-6F4B3369078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3673D-B504-4B05-BC89-6F4B33690783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3673D-B504-4B05-BC89-6F4B33690783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3673D-B504-4B05-BC89-6F4B33690783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3673D-B504-4B05-BC89-6F4B33690783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3673D-B504-4B05-BC89-6F4B33690783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3673D-B504-4B05-BC89-6F4B33690783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3673D-B504-4B05-BC89-6F4B33690783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3673D-B504-4B05-BC89-6F4B33690783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1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3673D-B504-4B05-BC89-6F4B33690783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3673D-B504-4B05-BC89-6F4B33690783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3673D-B504-4B05-BC89-6F4B33690783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3673D-B504-4B05-BC89-6F4B33690783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3673D-B504-4B05-BC89-6F4B33690783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3673D-B504-4B05-BC89-6F4B33690783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6EF4-1322-4DD8-BF85-54AFF229E637}" type="datetimeFigureOut">
              <a:rPr lang="it-IT" smtClean="0"/>
              <a:pPr/>
              <a:t>30/12/2022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F731-6150-4B52-8B02-950DD423FF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6EF4-1322-4DD8-BF85-54AFF229E637}" type="datetimeFigureOut">
              <a:rPr lang="it-IT" smtClean="0"/>
              <a:pPr/>
              <a:t>30/12/2022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F731-6150-4B52-8B02-950DD423FF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6EF4-1322-4DD8-BF85-54AFF229E637}" type="datetimeFigureOut">
              <a:rPr lang="it-IT" smtClean="0"/>
              <a:pPr/>
              <a:t>30/12/2022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F731-6150-4B52-8B02-950DD423FF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6EF4-1322-4DD8-BF85-54AFF229E637}" type="datetimeFigureOut">
              <a:rPr lang="it-IT" smtClean="0"/>
              <a:pPr/>
              <a:t>30/12/2022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F731-6150-4B52-8B02-950DD423FF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6EF4-1322-4DD8-BF85-54AFF229E637}" type="datetimeFigureOut">
              <a:rPr lang="it-IT" smtClean="0"/>
              <a:pPr/>
              <a:t>30/12/2022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F731-6150-4B52-8B02-950DD423FF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6EF4-1322-4DD8-BF85-54AFF229E637}" type="datetimeFigureOut">
              <a:rPr lang="it-IT" smtClean="0"/>
              <a:pPr/>
              <a:t>30/12/2022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F731-6150-4B52-8B02-950DD423FF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6EF4-1322-4DD8-BF85-54AFF229E637}" type="datetimeFigureOut">
              <a:rPr lang="it-IT" smtClean="0"/>
              <a:pPr/>
              <a:t>30/12/2022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F731-6150-4B52-8B02-950DD423FF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6EF4-1322-4DD8-BF85-54AFF229E637}" type="datetimeFigureOut">
              <a:rPr lang="it-IT" smtClean="0"/>
              <a:pPr/>
              <a:t>30/12/2022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F731-6150-4B52-8B02-950DD423FF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6EF4-1322-4DD8-BF85-54AFF229E637}" type="datetimeFigureOut">
              <a:rPr lang="it-IT" smtClean="0"/>
              <a:pPr/>
              <a:t>30/12/2022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F731-6150-4B52-8B02-950DD423FF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6EF4-1322-4DD8-BF85-54AFF229E637}" type="datetimeFigureOut">
              <a:rPr lang="it-IT" smtClean="0"/>
              <a:pPr/>
              <a:t>30/12/2022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F731-6150-4B52-8B02-950DD423FF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6EF4-1322-4DD8-BF85-54AFF229E637}" type="datetimeFigureOut">
              <a:rPr lang="it-IT" smtClean="0"/>
              <a:pPr/>
              <a:t>30/12/2022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F731-6150-4B52-8B02-950DD423FF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86EF4-1322-4DD8-BF85-54AFF229E637}" type="datetimeFigureOut">
              <a:rPr lang="it-IT" smtClean="0"/>
              <a:pPr/>
              <a:t>30/12/2022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CF731-6150-4B52-8B02-950DD423FFE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13" Type="http://schemas.openxmlformats.org/officeDocument/2006/relationships/chart" Target="../charts/chart14.xml"/><Relationship Id="rId18" Type="http://schemas.openxmlformats.org/officeDocument/2006/relationships/chart" Target="../charts/chart19.xml"/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12" Type="http://schemas.openxmlformats.org/officeDocument/2006/relationships/chart" Target="../charts/chart13.xml"/><Relationship Id="rId17" Type="http://schemas.openxmlformats.org/officeDocument/2006/relationships/chart" Target="../charts/chart18.xml"/><Relationship Id="rId2" Type="http://schemas.openxmlformats.org/officeDocument/2006/relationships/image" Target="../media/image1.png"/><Relationship Id="rId16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11" Type="http://schemas.openxmlformats.org/officeDocument/2006/relationships/chart" Target="../charts/chart12.xml"/><Relationship Id="rId5" Type="http://schemas.openxmlformats.org/officeDocument/2006/relationships/chart" Target="../charts/chart6.xml"/><Relationship Id="rId15" Type="http://schemas.openxmlformats.org/officeDocument/2006/relationships/chart" Target="../charts/chart16.xml"/><Relationship Id="rId10" Type="http://schemas.openxmlformats.org/officeDocument/2006/relationships/chart" Target="../charts/chart11.xml"/><Relationship Id="rId4" Type="http://schemas.openxmlformats.org/officeDocument/2006/relationships/chart" Target="../charts/chart5.xml"/><Relationship Id="rId9" Type="http://schemas.openxmlformats.org/officeDocument/2006/relationships/chart" Target="../charts/chart10.xml"/><Relationship Id="rId14" Type="http://schemas.openxmlformats.org/officeDocument/2006/relationships/chart" Target="../charts/chart1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5.xml"/><Relationship Id="rId13" Type="http://schemas.openxmlformats.org/officeDocument/2006/relationships/chart" Target="../charts/chart30.xml"/><Relationship Id="rId3" Type="http://schemas.openxmlformats.org/officeDocument/2006/relationships/chart" Target="../charts/chart20.xml"/><Relationship Id="rId7" Type="http://schemas.openxmlformats.org/officeDocument/2006/relationships/chart" Target="../charts/chart24.xml"/><Relationship Id="rId12" Type="http://schemas.openxmlformats.org/officeDocument/2006/relationships/chart" Target="../charts/chart2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3.xml"/><Relationship Id="rId11" Type="http://schemas.openxmlformats.org/officeDocument/2006/relationships/chart" Target="../charts/chart28.xml"/><Relationship Id="rId5" Type="http://schemas.openxmlformats.org/officeDocument/2006/relationships/chart" Target="../charts/chart22.xml"/><Relationship Id="rId10" Type="http://schemas.openxmlformats.org/officeDocument/2006/relationships/chart" Target="../charts/chart27.xml"/><Relationship Id="rId4" Type="http://schemas.openxmlformats.org/officeDocument/2006/relationships/chart" Target="../charts/chart21.xml"/><Relationship Id="rId9" Type="http://schemas.openxmlformats.org/officeDocument/2006/relationships/chart" Target="../charts/char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1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3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2.xm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6.xml"/><Relationship Id="rId5" Type="http://schemas.openxmlformats.org/officeDocument/2006/relationships/chart" Target="../charts/chart35.xml"/><Relationship Id="rId4" Type="http://schemas.openxmlformats.org/officeDocument/2006/relationships/chart" Target="../charts/chart3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4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9.xml"/><Relationship Id="rId5" Type="http://schemas.openxmlformats.org/officeDocument/2006/relationships/chart" Target="../charts/chart38.xml"/><Relationship Id="rId4" Type="http://schemas.openxmlformats.org/officeDocument/2006/relationships/chart" Target="../charts/chart3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3.xml"/><Relationship Id="rId4" Type="http://schemas.openxmlformats.org/officeDocument/2006/relationships/chart" Target="../charts/chart4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6.xml"/><Relationship Id="rId4" Type="http://schemas.openxmlformats.org/officeDocument/2006/relationships/chart" Target="../charts/chart4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9.xml"/><Relationship Id="rId4" Type="http://schemas.openxmlformats.org/officeDocument/2006/relationships/chart" Target="../charts/chart4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image" Target="../media/image4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0.jpe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710136" y="2130425"/>
            <a:ext cx="4966320" cy="1470025"/>
          </a:xfrm>
        </p:spPr>
        <p:txBody>
          <a:bodyPr>
            <a:normAutofit/>
          </a:bodyPr>
          <a:lstStyle/>
          <a:p>
            <a:pPr algn="l"/>
            <a:r>
              <a:rPr lang="it-IT" sz="2400" dirty="0"/>
              <a:t>I servizi del Comune di Prato</a:t>
            </a:r>
            <a:r>
              <a:rPr lang="it-IT" sz="2400" dirty="0">
                <a:latin typeface="+mn-lt"/>
              </a:rPr>
              <a:t>:</a:t>
            </a:r>
            <a:br>
              <a:rPr lang="it-IT" sz="2400" dirty="0">
                <a:latin typeface="+mn-lt"/>
              </a:rPr>
            </a:br>
            <a:r>
              <a:rPr lang="it-IT" sz="2400" dirty="0">
                <a:latin typeface="+mn-lt"/>
              </a:rPr>
              <a:t>la soddisfazione degli utenti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87824" y="5157192"/>
            <a:ext cx="5400600" cy="481608"/>
          </a:xfrm>
        </p:spPr>
        <p:txBody>
          <a:bodyPr>
            <a:noAutofit/>
          </a:bodyPr>
          <a:lstStyle/>
          <a:p>
            <a:r>
              <a:rPr lang="it-IT" sz="2000" b="1" dirty="0"/>
              <a:t>A cura del Comune di Prato - Ufficio Statistica </a:t>
            </a:r>
          </a:p>
        </p:txBody>
      </p:sp>
      <p:cxnSp>
        <p:nvCxnSpPr>
          <p:cNvPr id="5" name="Connettore 1 4"/>
          <p:cNvCxnSpPr/>
          <p:nvPr/>
        </p:nvCxnSpPr>
        <p:spPr>
          <a:xfrm>
            <a:off x="395536" y="3861048"/>
            <a:ext cx="8352928" cy="0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Why Customer Satisfaction Is Important - Walker Inform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72816"/>
            <a:ext cx="3384376" cy="1956335"/>
          </a:xfrm>
          <a:prstGeom prst="rect">
            <a:avLst/>
          </a:prstGeom>
          <a:noFill/>
        </p:spPr>
      </p:pic>
      <p:pic>
        <p:nvPicPr>
          <p:cNvPr id="6" name="Immagine 5" descr="StemmaBNpositivoV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4408" y="188640"/>
            <a:ext cx="72008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7715200" cy="620688"/>
          </a:xfrm>
        </p:spPr>
        <p:txBody>
          <a:bodyPr>
            <a:normAutofit/>
          </a:bodyPr>
          <a:lstStyle/>
          <a:p>
            <a:pPr algn="l"/>
            <a:r>
              <a:rPr lang="it-IT" sz="2200" b="1" dirty="0"/>
              <a:t>L’identikit per servizio (1)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611560" y="620688"/>
            <a:ext cx="8136904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AutoShape 2" descr="Online sistema di controllo Icona linea concept. Controllo in linea del  sistema vettore piatto simbolo, segno, illustrazione di contorno Immagine e  Vettoriale - Ala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4" name="AutoShape 4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6" name="AutoShape 6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8" name="Picture 2" descr="Why Customer Satisfaction Is Important - Walker Inform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6093296"/>
            <a:ext cx="1266673" cy="732199"/>
          </a:xfrm>
          <a:prstGeom prst="rect">
            <a:avLst/>
          </a:prstGeom>
          <a:noFill/>
        </p:spPr>
      </p:pic>
      <p:sp>
        <p:nvSpPr>
          <p:cNvPr id="30724" name="AutoShape 4" descr="Italia Icona in Flag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0726" name="AutoShape 6" descr="Italia Icona in Flag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467544" y="908720"/>
            <a:ext cx="1512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Servizi demografici online</a:t>
            </a:r>
            <a:endParaRPr lang="it-IT" sz="1600" dirty="0"/>
          </a:p>
          <a:p>
            <a:endParaRPr lang="it-IT" sz="1600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467544" y="2492896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URP</a:t>
            </a:r>
            <a:endParaRPr lang="it-IT" sz="1600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467544" y="371703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Scuola infanzia</a:t>
            </a:r>
            <a:endParaRPr lang="it-IT" sz="1600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539552" y="5178678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Nidi  Comune</a:t>
            </a:r>
            <a:endParaRPr lang="it-IT" sz="1600" dirty="0"/>
          </a:p>
        </p:txBody>
      </p:sp>
      <p:graphicFrame>
        <p:nvGraphicFramePr>
          <p:cNvPr id="33" name="Grafico 32"/>
          <p:cNvGraphicFramePr/>
          <p:nvPr/>
        </p:nvGraphicFramePr>
        <p:xfrm>
          <a:off x="1691680" y="775911"/>
          <a:ext cx="1714499" cy="126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4" name="Grafico 33"/>
          <p:cNvGraphicFramePr/>
          <p:nvPr/>
        </p:nvGraphicFramePr>
        <p:xfrm>
          <a:off x="3491880" y="775911"/>
          <a:ext cx="1680882" cy="126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5" name="Grafico 34"/>
          <p:cNvGraphicFramePr/>
          <p:nvPr/>
        </p:nvGraphicFramePr>
        <p:xfrm>
          <a:off x="5265921" y="764704"/>
          <a:ext cx="1680882" cy="126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6" name="Grafico 35"/>
          <p:cNvGraphicFramePr/>
          <p:nvPr/>
        </p:nvGraphicFramePr>
        <p:xfrm>
          <a:off x="6948264" y="764704"/>
          <a:ext cx="1680882" cy="126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8" name="Grafico 37"/>
          <p:cNvGraphicFramePr/>
          <p:nvPr/>
        </p:nvGraphicFramePr>
        <p:xfrm>
          <a:off x="1691680" y="2060848"/>
          <a:ext cx="1714499" cy="126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9" name="Grafico 38"/>
          <p:cNvGraphicFramePr/>
          <p:nvPr/>
        </p:nvGraphicFramePr>
        <p:xfrm>
          <a:off x="3491880" y="2060848"/>
          <a:ext cx="1680882" cy="126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Grafico 39"/>
          <p:cNvGraphicFramePr/>
          <p:nvPr/>
        </p:nvGraphicFramePr>
        <p:xfrm>
          <a:off x="5289803" y="2072053"/>
          <a:ext cx="1680882" cy="126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1" name="Grafico 40"/>
          <p:cNvGraphicFramePr/>
          <p:nvPr/>
        </p:nvGraphicFramePr>
        <p:xfrm>
          <a:off x="6972146" y="2072053"/>
          <a:ext cx="1680882" cy="126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3" name="Grafico 42"/>
          <p:cNvGraphicFramePr/>
          <p:nvPr/>
        </p:nvGraphicFramePr>
        <p:xfrm>
          <a:off x="1763688" y="3429000"/>
          <a:ext cx="1714499" cy="126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44" name="Grafico 43"/>
          <p:cNvGraphicFramePr/>
          <p:nvPr/>
        </p:nvGraphicFramePr>
        <p:xfrm>
          <a:off x="3563888" y="3429000"/>
          <a:ext cx="1680882" cy="126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45" name="Grafico 44"/>
          <p:cNvGraphicFramePr/>
          <p:nvPr/>
        </p:nvGraphicFramePr>
        <p:xfrm>
          <a:off x="5361811" y="3458881"/>
          <a:ext cx="1680882" cy="126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46" name="Grafico 45"/>
          <p:cNvGraphicFramePr/>
          <p:nvPr/>
        </p:nvGraphicFramePr>
        <p:xfrm>
          <a:off x="7044154" y="3458881"/>
          <a:ext cx="1680882" cy="126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49" name="Grafico 48"/>
          <p:cNvGraphicFramePr/>
          <p:nvPr/>
        </p:nvGraphicFramePr>
        <p:xfrm>
          <a:off x="1763688" y="4869160"/>
          <a:ext cx="1714499" cy="126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50" name="Grafico 49"/>
          <p:cNvGraphicFramePr/>
          <p:nvPr/>
        </p:nvGraphicFramePr>
        <p:xfrm>
          <a:off x="3635896" y="4869160"/>
          <a:ext cx="1680882" cy="126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51" name="Grafico 50"/>
          <p:cNvGraphicFramePr/>
          <p:nvPr/>
        </p:nvGraphicFramePr>
        <p:xfrm>
          <a:off x="5411398" y="4869160"/>
          <a:ext cx="1680882" cy="126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55" name="Grafico 54"/>
          <p:cNvGraphicFramePr/>
          <p:nvPr/>
        </p:nvGraphicFramePr>
        <p:xfrm>
          <a:off x="7092280" y="4869160"/>
          <a:ext cx="1680882" cy="126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7715200" cy="620688"/>
          </a:xfrm>
        </p:spPr>
        <p:txBody>
          <a:bodyPr>
            <a:normAutofit/>
          </a:bodyPr>
          <a:lstStyle/>
          <a:p>
            <a:pPr algn="l"/>
            <a:r>
              <a:rPr lang="it-IT" sz="2200" b="1" dirty="0"/>
              <a:t>L’identikit per servizio (2)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611560" y="620688"/>
            <a:ext cx="8136904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AutoShape 2" descr="Online sistema di controllo Icona linea concept. Controllo in linea del  sistema vettore piatto simbolo, segno, illustrazione di contorno Immagine e  Vettoriale - Ala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4" name="AutoShape 4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6" name="AutoShape 6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8" name="Picture 2" descr="Why Customer Satisfaction Is Important - Walker Inform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6093296"/>
            <a:ext cx="1266673" cy="732199"/>
          </a:xfrm>
          <a:prstGeom prst="rect">
            <a:avLst/>
          </a:prstGeom>
          <a:noFill/>
        </p:spPr>
      </p:pic>
      <p:sp>
        <p:nvSpPr>
          <p:cNvPr id="30724" name="AutoShape 4" descr="Italia Icona in Flag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0726" name="AutoShape 6" descr="Italia Icona in Flag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467544" y="1196752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Prato Estate</a:t>
            </a:r>
            <a:endParaRPr lang="it-IT" sz="1600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467544" y="2492896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Museo Pretorio</a:t>
            </a:r>
            <a:endParaRPr lang="it-IT" sz="1600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539552" y="3717032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Scuola di musica Verdi</a:t>
            </a:r>
            <a:endParaRPr lang="it-IT" sz="1600" dirty="0"/>
          </a:p>
        </p:txBody>
      </p:sp>
      <p:graphicFrame>
        <p:nvGraphicFramePr>
          <p:cNvPr id="25" name="Grafico 24"/>
          <p:cNvGraphicFramePr/>
          <p:nvPr/>
        </p:nvGraphicFramePr>
        <p:xfrm>
          <a:off x="2321744" y="863020"/>
          <a:ext cx="1714499" cy="1144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Grafico 25"/>
          <p:cNvGraphicFramePr/>
          <p:nvPr/>
        </p:nvGraphicFramePr>
        <p:xfrm>
          <a:off x="4372422" y="840608"/>
          <a:ext cx="1680882" cy="1144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Grafico 26"/>
          <p:cNvGraphicFramePr/>
          <p:nvPr/>
        </p:nvGraphicFramePr>
        <p:xfrm>
          <a:off x="6613596" y="851813"/>
          <a:ext cx="1680882" cy="1144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8" name="Grafico 27"/>
          <p:cNvGraphicFramePr/>
          <p:nvPr/>
        </p:nvGraphicFramePr>
        <p:xfrm>
          <a:off x="2325674" y="2287873"/>
          <a:ext cx="1714499" cy="1144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9" name="Grafico 28"/>
          <p:cNvGraphicFramePr/>
          <p:nvPr/>
        </p:nvGraphicFramePr>
        <p:xfrm>
          <a:off x="4376352" y="2265461"/>
          <a:ext cx="1680882" cy="1144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0" name="Grafico 29"/>
          <p:cNvGraphicFramePr/>
          <p:nvPr/>
        </p:nvGraphicFramePr>
        <p:xfrm>
          <a:off x="6617526" y="2276666"/>
          <a:ext cx="1680882" cy="1144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1" name="Grafico 30"/>
          <p:cNvGraphicFramePr/>
          <p:nvPr/>
        </p:nvGraphicFramePr>
        <p:xfrm>
          <a:off x="2385244" y="3572225"/>
          <a:ext cx="1714499" cy="1144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2" name="Grafico 31"/>
          <p:cNvGraphicFramePr/>
          <p:nvPr/>
        </p:nvGraphicFramePr>
        <p:xfrm>
          <a:off x="4435922" y="3549813"/>
          <a:ext cx="1680882" cy="1144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7" name="Grafico 46"/>
          <p:cNvGraphicFramePr/>
          <p:nvPr/>
        </p:nvGraphicFramePr>
        <p:xfrm>
          <a:off x="6677096" y="3561018"/>
          <a:ext cx="1680882" cy="1144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48" name="CasellaDiTesto 47"/>
          <p:cNvSpPr txBox="1"/>
          <p:nvPr/>
        </p:nvSpPr>
        <p:spPr>
          <a:xfrm>
            <a:off x="611560" y="5178678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Officina Giovani</a:t>
            </a:r>
            <a:endParaRPr lang="it-IT" sz="1600" dirty="0"/>
          </a:p>
        </p:txBody>
      </p:sp>
      <p:graphicFrame>
        <p:nvGraphicFramePr>
          <p:cNvPr id="52" name="Grafico 51"/>
          <p:cNvGraphicFramePr/>
          <p:nvPr/>
        </p:nvGraphicFramePr>
        <p:xfrm>
          <a:off x="2372544" y="4839522"/>
          <a:ext cx="1714499" cy="1199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53" name="Grafico 52"/>
          <p:cNvGraphicFramePr/>
          <p:nvPr/>
        </p:nvGraphicFramePr>
        <p:xfrm>
          <a:off x="4423222" y="4817110"/>
          <a:ext cx="1680882" cy="1199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7715200" cy="620688"/>
          </a:xfrm>
        </p:spPr>
        <p:txBody>
          <a:bodyPr>
            <a:normAutofit/>
          </a:bodyPr>
          <a:lstStyle/>
          <a:p>
            <a:pPr algn="l"/>
            <a:r>
              <a:rPr lang="it-IT" sz="2200" b="1" dirty="0"/>
              <a:t>La soddisfazione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611560" y="620688"/>
            <a:ext cx="8136904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AutoShape 2" descr="Online sistema di controllo Icona linea concept. Controllo in linea del  sistema vettore piatto simbolo, segno, illustrazione di contorno Immagine e  Vettoriale - Ala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4" name="AutoShape 4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6" name="AutoShape 6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8" name="Picture 2" descr="Why Customer Satisfaction Is Important - Walker Inform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093296"/>
            <a:ext cx="1266673" cy="732199"/>
          </a:xfrm>
          <a:prstGeom prst="rect">
            <a:avLst/>
          </a:prstGeom>
          <a:noFill/>
        </p:spPr>
      </p:pic>
      <p:pic>
        <p:nvPicPr>
          <p:cNvPr id="9" name="Picture 14" descr="Satisfied Customer Png Download - Happy Customer Icon Png, Transparent Png  - kind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052736"/>
            <a:ext cx="1872208" cy="1872208"/>
          </a:xfrm>
          <a:prstGeom prst="rect">
            <a:avLst/>
          </a:prstGeom>
          <a:noFill/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2843808" y="1124744"/>
            <a:ext cx="5184576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3.403	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utenti hanno</a:t>
            </a: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apprezzato i servizi del Comune di Prato (b)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93%</a:t>
            </a: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degli utenti soddisfatti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r>
              <a:rPr lang="it-IT" sz="2400" dirty="0"/>
              <a:t>5,0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il voto medio (scala da 1: per niente</a:t>
            </a: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soddisfatto a 6: molto soddisfatto)</a:t>
            </a:r>
          </a:p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endParaRPr lang="it-IT" sz="1400" baseline="0" dirty="0"/>
          </a:p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2915816" y="1628800"/>
            <a:ext cx="49685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683568" y="1052736"/>
            <a:ext cx="1872208" cy="187220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971600" y="3356992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Voto medio di soddisfazione del servizio</a:t>
            </a:r>
            <a:endParaRPr lang="it-IT" sz="1400" dirty="0"/>
          </a:p>
        </p:txBody>
      </p:sp>
      <p:cxnSp>
        <p:nvCxnSpPr>
          <p:cNvPr id="20" name="Connettore 1 19"/>
          <p:cNvCxnSpPr/>
          <p:nvPr/>
        </p:nvCxnSpPr>
        <p:spPr>
          <a:xfrm>
            <a:off x="2915816" y="2132856"/>
            <a:ext cx="49685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2915816" y="2780928"/>
            <a:ext cx="49685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arrotondato 21"/>
          <p:cNvSpPr/>
          <p:nvPr/>
        </p:nvSpPr>
        <p:spPr>
          <a:xfrm>
            <a:off x="755576" y="3717032"/>
            <a:ext cx="7128792" cy="2520280"/>
          </a:xfrm>
          <a:prstGeom prst="roundRect">
            <a:avLst/>
          </a:prstGeom>
          <a:noFill/>
          <a:ln w="158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3" name="Grafico 22"/>
          <p:cNvGraphicFramePr/>
          <p:nvPr/>
        </p:nvGraphicFramePr>
        <p:xfrm>
          <a:off x="755576" y="3861048"/>
          <a:ext cx="7128792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CasellaDiTesto 16"/>
          <p:cNvSpPr txBox="1"/>
          <p:nvPr/>
        </p:nvSpPr>
        <p:spPr>
          <a:xfrm>
            <a:off x="683568" y="6457890"/>
            <a:ext cx="69847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(b) 10 utenti (tutti del Museo Pretorio) non hanno espresso la valutazione complessiva e, pertanto, sono stati esclusi dal conteggio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7715200" cy="620688"/>
          </a:xfrm>
        </p:spPr>
        <p:txBody>
          <a:bodyPr>
            <a:normAutofit/>
          </a:bodyPr>
          <a:lstStyle/>
          <a:p>
            <a:pPr algn="l"/>
            <a:r>
              <a:rPr lang="it-IT" sz="2200" b="1" dirty="0"/>
              <a:t>La soddisfazione “estrema”</a:t>
            </a:r>
            <a:endParaRPr lang="it-IT" sz="2200" b="1" u="sng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611560" y="620688"/>
            <a:ext cx="8136904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AutoShape 2" descr="Online sistema di controllo Icona linea concept. Controllo in linea del  sistema vettore piatto simbolo, segno, illustrazione di contorno Immagine e  Vettoriale - Ala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4" name="AutoShape 4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6" name="AutoShape 6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8" name="Picture 2" descr="Why Customer Satisfaction Is Important - Walker Inform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093296"/>
            <a:ext cx="1266673" cy="732199"/>
          </a:xfrm>
          <a:prstGeom prst="rect">
            <a:avLst/>
          </a:prstGeom>
          <a:noFill/>
        </p:spPr>
      </p:pic>
      <p:sp>
        <p:nvSpPr>
          <p:cNvPr id="17" name="Rettangolo arrotondato 16"/>
          <p:cNvSpPr/>
          <p:nvPr/>
        </p:nvSpPr>
        <p:spPr>
          <a:xfrm>
            <a:off x="611560" y="908720"/>
            <a:ext cx="3456384" cy="5256584"/>
          </a:xfrm>
          <a:prstGeom prst="roundRect">
            <a:avLst/>
          </a:prstGeom>
          <a:noFill/>
          <a:ln w="158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arrotondato 23"/>
          <p:cNvSpPr/>
          <p:nvPr/>
        </p:nvSpPr>
        <p:spPr>
          <a:xfrm>
            <a:off x="4716016" y="908720"/>
            <a:ext cx="3528392" cy="5184576"/>
          </a:xfrm>
          <a:prstGeom prst="roundRect">
            <a:avLst/>
          </a:prstGeom>
          <a:noFill/>
          <a:ln w="158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6012160" y="126876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I Supersoddisfatti</a:t>
            </a:r>
            <a:endParaRPr lang="it-IT" sz="1600" dirty="0"/>
          </a:p>
        </p:txBody>
      </p:sp>
      <p:sp>
        <p:nvSpPr>
          <p:cNvPr id="52226" name="AutoShape 2" descr="Sentimento, soddisfatto, alt Icona in Material Round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52228" name="Picture 4" descr="SVG, Vettoriale - Pollice In Su, Mi Piace, Sì Icona - Vettore. Image  99460655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1052736"/>
            <a:ext cx="864096" cy="864096"/>
          </a:xfrm>
          <a:prstGeom prst="rect">
            <a:avLst/>
          </a:prstGeom>
          <a:noFill/>
        </p:spPr>
      </p:pic>
      <p:sp>
        <p:nvSpPr>
          <p:cNvPr id="27" name="CasellaDiTesto 26"/>
          <p:cNvSpPr txBox="1"/>
          <p:nvPr/>
        </p:nvSpPr>
        <p:spPr>
          <a:xfrm>
            <a:off x="1907704" y="1268760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Gli insoddisfatti</a:t>
            </a:r>
            <a:endParaRPr lang="it-IT" sz="1600" dirty="0"/>
          </a:p>
        </p:txBody>
      </p:sp>
      <p:pic>
        <p:nvPicPr>
          <p:cNvPr id="52230" name="Picture 6" descr="Antipatia, nero, pollice, giu Icona in Hawcons gestures fill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196752"/>
            <a:ext cx="648072" cy="648072"/>
          </a:xfrm>
          <a:prstGeom prst="rect">
            <a:avLst/>
          </a:prstGeom>
          <a:noFill/>
        </p:spPr>
      </p:pic>
      <p:sp>
        <p:nvSpPr>
          <p:cNvPr id="16" name="Segnaposto contenuto 2"/>
          <p:cNvSpPr txBox="1">
            <a:spLocks/>
          </p:cNvSpPr>
          <p:nvPr/>
        </p:nvSpPr>
        <p:spPr>
          <a:xfrm>
            <a:off x="827584" y="2060848"/>
            <a:ext cx="2952328" cy="3963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263	</a:t>
            </a: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Intervistati</a:t>
            </a:r>
          </a:p>
          <a:p>
            <a:pPr marL="901700" lvl="1" indent="-901700">
              <a:spcAft>
                <a:spcPts val="1000"/>
              </a:spcAft>
              <a:defRPr/>
            </a:pPr>
            <a:r>
              <a:rPr lang="it-IT" sz="2400" b="1" dirty="0"/>
              <a:t>7%	 </a:t>
            </a:r>
            <a:r>
              <a:rPr lang="it-IT" sz="1400" b="1" dirty="0"/>
              <a:t>degli intervistati</a:t>
            </a:r>
          </a:p>
          <a:p>
            <a:pPr marL="901700" lvl="1" indent="-901700">
              <a:defRPr/>
            </a:pPr>
            <a:r>
              <a:rPr lang="it-IT" sz="2400" b="1" dirty="0"/>
              <a:t>2,5	 </a:t>
            </a:r>
            <a:r>
              <a:rPr lang="it-IT" sz="1400" b="1" dirty="0"/>
              <a:t>il voto medio</a:t>
            </a:r>
          </a:p>
          <a:p>
            <a:pPr marL="901700" lvl="1" indent="-901700">
              <a:defRPr/>
            </a:pPr>
            <a:endParaRPr lang="it-IT" sz="1100" dirty="0"/>
          </a:p>
          <a:p>
            <a:pPr marL="901700" lvl="1" indent="-901700">
              <a:defRPr/>
            </a:pPr>
            <a:endParaRPr lang="it-IT" sz="1100" dirty="0"/>
          </a:p>
          <a:p>
            <a:pPr marL="901700" marR="0" lvl="1" indent="-901700" algn="l" defTabSz="914400" rtl="0" eaLnBrk="1" fontAlgn="auto" latinLnBrk="0" hangingPunct="1">
              <a:buClrTx/>
              <a:buSzTx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28%</a:t>
            </a:r>
            <a:r>
              <a:rPr kumimoji="0" lang="it-IT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lang="it-IT" sz="1400" dirty="0"/>
              <a:t>tra gli utenti dei nidi</a:t>
            </a:r>
            <a:endParaRPr kumimoji="0" lang="it-IT" sz="1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01700" marR="0" lvl="1" indent="-901700" algn="l" defTabSz="914400" rtl="0" eaLnBrk="1" fontAlgn="auto" latinLnBrk="0" hangingPunct="1">
              <a:buClrTx/>
              <a:buSzTx/>
              <a:tabLst/>
              <a:defRPr/>
            </a:pP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(14% del totale, voto medio 2,3)</a:t>
            </a:r>
          </a:p>
          <a:p>
            <a:pPr marL="901700" marR="0" lvl="1" indent="-901700" algn="l" defTabSz="914400" rtl="0" eaLnBrk="1" fontAlgn="auto" latinLnBrk="0" hangingPunct="1">
              <a:buClrTx/>
              <a:buSzTx/>
              <a:tabLst/>
              <a:defRPr/>
            </a:pPr>
            <a:r>
              <a:rPr lang="it-IT" sz="2000" dirty="0"/>
              <a:t>24%</a:t>
            </a:r>
            <a:r>
              <a:rPr lang="it-IT" sz="1200" baseline="0" dirty="0"/>
              <a:t>	</a:t>
            </a:r>
            <a:r>
              <a:rPr lang="it-IT" sz="1400" baseline="0" dirty="0"/>
              <a:t>nei</a:t>
            </a:r>
            <a:r>
              <a:rPr lang="it-IT" sz="1400" dirty="0"/>
              <a:t> servizi demografici</a:t>
            </a:r>
          </a:p>
          <a:p>
            <a:pPr marL="901700" lvl="1" indent="-901700">
              <a:defRPr/>
            </a:pPr>
            <a:r>
              <a:rPr lang="it-IT" sz="1400" dirty="0"/>
              <a:t>	(5% del totale, voto medio 2,3)</a:t>
            </a:r>
          </a:p>
          <a:p>
            <a:pPr marL="901700" lvl="1" indent="-901700">
              <a:defRPr/>
            </a:pPr>
            <a:r>
              <a:rPr lang="it-IT" sz="2000" dirty="0"/>
              <a:t>17%</a:t>
            </a:r>
            <a:r>
              <a:rPr lang="it-IT" sz="1200" dirty="0"/>
              <a:t>	</a:t>
            </a:r>
            <a:r>
              <a:rPr lang="it-IT" sz="1400" dirty="0"/>
              <a:t> tra gli utenti sc. infanzia</a:t>
            </a:r>
          </a:p>
          <a:p>
            <a:pPr marL="901700" lvl="1" indent="-901700">
              <a:defRPr/>
            </a:pPr>
            <a:r>
              <a:rPr lang="it-IT" sz="1400" dirty="0"/>
              <a:t>	(24% del totale, voto medio 2,4)</a:t>
            </a:r>
          </a:p>
          <a:p>
            <a:pPr marL="901700" lvl="1" indent="-901700">
              <a:defRPr/>
            </a:pPr>
            <a:endParaRPr lang="it-IT" sz="1400" dirty="0"/>
          </a:p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endParaRPr kumimoji="0" lang="it-IT" sz="1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endParaRPr lang="it-IT" sz="1400" baseline="0" dirty="0"/>
          </a:p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Segnaposto contenuto 2"/>
          <p:cNvSpPr txBox="1">
            <a:spLocks/>
          </p:cNvSpPr>
          <p:nvPr/>
        </p:nvSpPr>
        <p:spPr>
          <a:xfrm>
            <a:off x="5076056" y="2060848"/>
            <a:ext cx="2952328" cy="3816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2.844	</a:t>
            </a: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intervistati</a:t>
            </a:r>
          </a:p>
          <a:p>
            <a:pPr marL="901700" lvl="1" indent="-901700">
              <a:spcAft>
                <a:spcPts val="1000"/>
              </a:spcAft>
              <a:defRPr/>
            </a:pPr>
            <a:r>
              <a:rPr lang="it-IT" sz="2400" b="1" dirty="0"/>
              <a:t>77%	 </a:t>
            </a:r>
            <a:r>
              <a:rPr lang="it-IT" sz="1400" b="1" dirty="0"/>
              <a:t>degli intervistati</a:t>
            </a:r>
          </a:p>
          <a:p>
            <a:pPr marL="901700" lvl="1" indent="-901700">
              <a:defRPr/>
            </a:pPr>
            <a:r>
              <a:rPr lang="it-IT" sz="2400" b="1" dirty="0"/>
              <a:t>5,6	 </a:t>
            </a:r>
            <a:r>
              <a:rPr lang="it-IT" sz="1400" b="1" dirty="0"/>
              <a:t>il voto medio</a:t>
            </a:r>
          </a:p>
          <a:p>
            <a:pPr marL="901700" lvl="1" indent="-901700">
              <a:defRPr/>
            </a:pPr>
            <a:endParaRPr lang="it-IT" sz="1100" dirty="0"/>
          </a:p>
          <a:p>
            <a:pPr marL="901700" lvl="1" indent="-901700">
              <a:defRPr/>
            </a:pPr>
            <a:endParaRPr lang="it-IT" sz="1100" dirty="0"/>
          </a:p>
          <a:p>
            <a:pPr marL="901700" marR="0" lvl="1" indent="-901700" algn="l" defTabSz="914400" rtl="0" eaLnBrk="1" fontAlgn="auto" latinLnBrk="0" hangingPunct="1">
              <a:buClrTx/>
              <a:buSzTx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35%</a:t>
            </a:r>
            <a:r>
              <a:rPr kumimoji="0" lang="it-IT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nei servizi demografici </a:t>
            </a:r>
          </a:p>
          <a:p>
            <a:pPr marL="901700" marR="0" lvl="1" indent="-901700" algn="l" defTabSz="914400" rtl="0" eaLnBrk="1" fontAlgn="auto" latinLnBrk="0" hangingPunct="1">
              <a:buClrTx/>
              <a:buSzTx/>
              <a:tabLst/>
              <a:defRPr/>
            </a:pP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(84% del totale, voto medio 5,7)</a:t>
            </a:r>
          </a:p>
          <a:p>
            <a:pPr marL="901700" lvl="1" indent="-901700">
              <a:defRPr/>
            </a:pPr>
            <a:r>
              <a:rPr lang="it-IT" sz="2000" dirty="0"/>
              <a:t>13%</a:t>
            </a:r>
            <a:r>
              <a:rPr lang="it-IT" sz="1200" baseline="0" dirty="0"/>
              <a:t>	</a:t>
            </a:r>
            <a:r>
              <a:rPr lang="it-IT" sz="1400" dirty="0"/>
              <a:t> tra gli utenti dei nidi</a:t>
            </a:r>
          </a:p>
          <a:p>
            <a:pPr marL="901700" lvl="1" indent="-901700">
              <a:defRPr/>
            </a:pPr>
            <a:r>
              <a:rPr lang="it-IT" sz="1400" dirty="0"/>
              <a:t>	(75% del totale, voto medio 5,7)</a:t>
            </a:r>
          </a:p>
          <a:p>
            <a:pPr marL="901700" lvl="1" indent="-901700">
              <a:defRPr/>
            </a:pPr>
            <a:r>
              <a:rPr lang="it-IT" sz="2000" dirty="0"/>
              <a:t>37%</a:t>
            </a:r>
            <a:r>
              <a:rPr lang="it-IT" sz="1200" dirty="0"/>
              <a:t>	</a:t>
            </a:r>
            <a:r>
              <a:rPr lang="it-IT" sz="1400" dirty="0"/>
              <a:t>nei servizi “culturali”</a:t>
            </a:r>
          </a:p>
          <a:p>
            <a:pPr marL="901700" lvl="1" indent="-901700">
              <a:defRPr/>
            </a:pPr>
            <a:r>
              <a:rPr lang="it-IT" sz="1400" dirty="0"/>
              <a:t>	(74% del totale settore)</a:t>
            </a:r>
          </a:p>
          <a:p>
            <a:pPr marL="901700" lvl="1" indent="-901700">
              <a:defRPr/>
            </a:pPr>
            <a:endParaRPr lang="it-IT" sz="1400" dirty="0"/>
          </a:p>
          <a:p>
            <a:pPr marL="901700" lvl="1" indent="-901700">
              <a:defRPr/>
            </a:pPr>
            <a:endParaRPr lang="it-IT" sz="1400" dirty="0"/>
          </a:p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endParaRPr kumimoji="0" lang="it-IT" sz="1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endParaRPr lang="it-IT" sz="1400" baseline="0" dirty="0"/>
          </a:p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5940152" y="1484784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/>
              <a:t>voto 5-6 su 6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1835696" y="1484784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/>
              <a:t>voto 1-3 su 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7715200" cy="620688"/>
          </a:xfrm>
        </p:spPr>
        <p:txBody>
          <a:bodyPr>
            <a:normAutofit/>
          </a:bodyPr>
          <a:lstStyle/>
          <a:p>
            <a:pPr algn="l"/>
            <a:r>
              <a:rPr lang="it-IT" sz="2200" b="1" dirty="0"/>
              <a:t>La soddisfazione “estrema” per servizio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611560" y="620688"/>
            <a:ext cx="8136904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AutoShape 2" descr="Online sistema di controllo Icona linea concept. Controllo in linea del  sistema vettore piatto simbolo, segno, illustrazione di contorno Immagine e  Vettoriale - Ala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4" name="AutoShape 4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6" name="AutoShape 6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8" name="Picture 2" descr="Why Customer Satisfaction Is Important - Walker Inform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093296"/>
            <a:ext cx="1266673" cy="732199"/>
          </a:xfrm>
          <a:prstGeom prst="rect">
            <a:avLst/>
          </a:prstGeom>
          <a:noFill/>
        </p:spPr>
      </p:pic>
      <p:sp>
        <p:nvSpPr>
          <p:cNvPr id="26" name="CasellaDiTesto 25"/>
          <p:cNvSpPr txBox="1"/>
          <p:nvPr/>
        </p:nvSpPr>
        <p:spPr>
          <a:xfrm>
            <a:off x="1547664" y="368652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I Supersoddisfatti</a:t>
            </a:r>
            <a:endParaRPr lang="it-IT" sz="1600" dirty="0"/>
          </a:p>
        </p:txBody>
      </p:sp>
      <p:sp>
        <p:nvSpPr>
          <p:cNvPr id="52226" name="AutoShape 2" descr="Sentimento, soddisfatto, alt Icona in Material Round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52228" name="Picture 4" descr="SVG, Vettoriale - Pollice In Su, Mi Piace, Sì Icona - Vettore. Image  99460655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398490"/>
            <a:ext cx="864096" cy="864096"/>
          </a:xfrm>
          <a:prstGeom prst="rect">
            <a:avLst/>
          </a:prstGeom>
          <a:noFill/>
        </p:spPr>
      </p:pic>
      <p:sp>
        <p:nvSpPr>
          <p:cNvPr id="27" name="CasellaDiTesto 26"/>
          <p:cNvSpPr txBox="1"/>
          <p:nvPr/>
        </p:nvSpPr>
        <p:spPr>
          <a:xfrm>
            <a:off x="1331640" y="908720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Gli insoddisfatti</a:t>
            </a:r>
            <a:endParaRPr lang="it-IT" sz="1600" dirty="0"/>
          </a:p>
        </p:txBody>
      </p:sp>
      <p:pic>
        <p:nvPicPr>
          <p:cNvPr id="52230" name="Picture 6" descr="Antipatia, nero, pollice, giu Icona in Hawcons gestures fill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836712"/>
            <a:ext cx="648072" cy="648072"/>
          </a:xfrm>
          <a:prstGeom prst="rect">
            <a:avLst/>
          </a:prstGeom>
          <a:noFill/>
        </p:spPr>
      </p:pic>
      <p:sp>
        <p:nvSpPr>
          <p:cNvPr id="19" name="CasellaDiTesto 18"/>
          <p:cNvSpPr txBox="1"/>
          <p:nvPr/>
        </p:nvSpPr>
        <p:spPr>
          <a:xfrm>
            <a:off x="1475656" y="3902546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/>
              <a:t>voto 5-6 su 6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1259632" y="1124744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/>
              <a:t>voto 1-3 su 6</a:t>
            </a:r>
          </a:p>
        </p:txBody>
      </p:sp>
      <p:sp>
        <p:nvSpPr>
          <p:cNvPr id="30" name="Rettangolo 29"/>
          <p:cNvSpPr/>
          <p:nvPr/>
        </p:nvSpPr>
        <p:spPr>
          <a:xfrm>
            <a:off x="8280920" y="4077072"/>
            <a:ext cx="323528" cy="1944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graphicFrame>
        <p:nvGraphicFramePr>
          <p:cNvPr id="20" name="Grafico 19"/>
          <p:cNvGraphicFramePr/>
          <p:nvPr/>
        </p:nvGraphicFramePr>
        <p:xfrm>
          <a:off x="1187624" y="1340768"/>
          <a:ext cx="7488832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Rettangolo 21"/>
          <p:cNvSpPr/>
          <p:nvPr/>
        </p:nvSpPr>
        <p:spPr>
          <a:xfrm>
            <a:off x="8172400" y="1412776"/>
            <a:ext cx="323528" cy="1944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graphicFrame>
        <p:nvGraphicFramePr>
          <p:cNvPr id="23" name="Grafico 22"/>
          <p:cNvGraphicFramePr/>
          <p:nvPr/>
        </p:nvGraphicFramePr>
        <p:xfrm>
          <a:off x="1259632" y="4077072"/>
          <a:ext cx="7488832" cy="2125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4" name="Rettangolo 23"/>
          <p:cNvSpPr/>
          <p:nvPr/>
        </p:nvSpPr>
        <p:spPr>
          <a:xfrm>
            <a:off x="8316416" y="4005064"/>
            <a:ext cx="323528" cy="1944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7715200" cy="620688"/>
          </a:xfrm>
        </p:spPr>
        <p:txBody>
          <a:bodyPr>
            <a:normAutofit/>
          </a:bodyPr>
          <a:lstStyle/>
          <a:p>
            <a:pPr algn="l"/>
            <a:r>
              <a:rPr lang="it-IT" sz="2200" b="1" dirty="0"/>
              <a:t>Le dimensioni della soddisfazione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611560" y="620688"/>
            <a:ext cx="8136904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AutoShape 2" descr="Online sistema di controllo Icona linea concept. Controllo in linea del  sistema vettore piatto simbolo, segno, illustrazione di contorno Immagine e  Vettoriale - Ala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4" name="AutoShape 4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6" name="AutoShape 6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8" name="Segnaposto contenuto 2"/>
          <p:cNvSpPr>
            <a:spLocks noGrp="1"/>
          </p:cNvSpPr>
          <p:nvPr>
            <p:ph idx="1"/>
          </p:nvPr>
        </p:nvSpPr>
        <p:spPr>
          <a:xfrm>
            <a:off x="683568" y="1196752"/>
            <a:ext cx="7704856" cy="5112568"/>
          </a:xfrm>
        </p:spPr>
        <p:txBody>
          <a:bodyPr>
            <a:noAutofit/>
          </a:bodyPr>
          <a:lstStyle/>
          <a:p>
            <a:pPr marL="533400" lvl="1" indent="-533400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1400" b="1" dirty="0"/>
              <a:t>Accessibilità</a:t>
            </a:r>
          </a:p>
          <a:p>
            <a:pPr marL="533400" lvl="1" indent="-533400">
              <a:lnSpc>
                <a:spcPct val="150000"/>
              </a:lnSpc>
              <a:buNone/>
            </a:pPr>
            <a:r>
              <a:rPr lang="it-IT" sz="1400" dirty="0"/>
              <a:t>	 disponibilità/diffusione di informazioni, accessibilità fisica</a:t>
            </a:r>
          </a:p>
          <a:p>
            <a:pPr marL="533400" lvl="1" indent="-533400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1400" b="1" dirty="0"/>
              <a:t>Trasparenza </a:t>
            </a:r>
          </a:p>
          <a:p>
            <a:pPr marL="533400" lvl="1" indent="-533400">
              <a:lnSpc>
                <a:spcPct val="150000"/>
              </a:lnSpc>
              <a:buNone/>
            </a:pPr>
            <a:r>
              <a:rPr lang="it-IT" sz="1400" dirty="0"/>
              <a:t>	disponibilità/diffusione di informazioni su condizioni/costi</a:t>
            </a:r>
          </a:p>
          <a:p>
            <a:pPr marL="533400" lvl="1" indent="-533400">
              <a:lnSpc>
                <a:spcPct val="150000"/>
              </a:lnSpc>
              <a:buFont typeface="Wingdings" pitchFamily="2" charset="2"/>
              <a:buChar char="v"/>
            </a:pPr>
            <a:endParaRPr lang="it-IT" sz="1600" b="1" dirty="0"/>
          </a:p>
          <a:p>
            <a:pPr marL="533400" lvl="1" indent="-533400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1400" b="1" dirty="0"/>
              <a:t>Tempestività</a:t>
            </a:r>
          </a:p>
          <a:p>
            <a:pPr marL="533400" lvl="1" indent="-533400">
              <a:lnSpc>
                <a:spcPct val="150000"/>
              </a:lnSpc>
              <a:buNone/>
            </a:pPr>
            <a:r>
              <a:rPr lang="it-IT" sz="1400" dirty="0"/>
              <a:t>	limite  temporale predefinito tra richiesta e erogazione</a:t>
            </a:r>
          </a:p>
          <a:p>
            <a:pPr marL="533400" lvl="1" indent="-533400">
              <a:lnSpc>
                <a:spcPct val="150000"/>
              </a:lnSpc>
              <a:buNone/>
            </a:pPr>
            <a:endParaRPr lang="it-IT" sz="1600" b="1" dirty="0"/>
          </a:p>
          <a:p>
            <a:pPr marL="533400" lvl="1" indent="-533400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1400" b="1" dirty="0"/>
              <a:t>Efficacia</a:t>
            </a:r>
          </a:p>
          <a:p>
            <a:pPr marL="533400" lvl="1" indent="-533400">
              <a:lnSpc>
                <a:spcPct val="150000"/>
              </a:lnSpc>
              <a:buNone/>
            </a:pPr>
            <a:r>
              <a:rPr lang="it-IT" sz="1400" dirty="0"/>
              <a:t>	rispondenza prestazione e aspettative o diritti</a:t>
            </a:r>
          </a:p>
          <a:p>
            <a:pPr marL="533400" lvl="1" indent="-533400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1400" b="1" dirty="0"/>
              <a:t>Conformità/ Affidabilità </a:t>
            </a:r>
          </a:p>
          <a:p>
            <a:pPr marL="533400" lvl="1" indent="-533400">
              <a:lnSpc>
                <a:spcPct val="150000"/>
              </a:lnSpc>
              <a:buNone/>
            </a:pPr>
            <a:r>
              <a:rPr lang="it-IT" sz="1400" dirty="0"/>
              <a:t>	corrispondenza con specifiche regolamentate</a:t>
            </a:r>
          </a:p>
          <a:p>
            <a:pPr marL="533400" lvl="1" indent="-533400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1400" b="1" dirty="0"/>
              <a:t>Compiutezza</a:t>
            </a:r>
          </a:p>
          <a:p>
            <a:pPr marL="533400" lvl="1" indent="-533400">
              <a:lnSpc>
                <a:spcPct val="150000"/>
              </a:lnSpc>
              <a:buNone/>
            </a:pPr>
            <a:r>
              <a:rPr lang="it-IT" sz="1400" b="1" dirty="0"/>
              <a:t>	</a:t>
            </a:r>
            <a:r>
              <a:rPr lang="it-IT" sz="1400" dirty="0"/>
              <a:t>esaustività rispetto alle  esigenze finali dell’utente</a:t>
            </a:r>
            <a:endParaRPr lang="it-IT" sz="1400" b="1" dirty="0"/>
          </a:p>
        </p:txBody>
      </p:sp>
      <p:pic>
        <p:nvPicPr>
          <p:cNvPr id="8" name="Picture 2" descr="Why Customer Satisfaction Is Important - Walker Inform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093296"/>
            <a:ext cx="1266673" cy="732199"/>
          </a:xfrm>
          <a:prstGeom prst="rect">
            <a:avLst/>
          </a:prstGeom>
          <a:noFill/>
        </p:spPr>
      </p:pic>
      <p:sp>
        <p:nvSpPr>
          <p:cNvPr id="9" name="Rettangolo arrotondato 8"/>
          <p:cNvSpPr/>
          <p:nvPr/>
        </p:nvSpPr>
        <p:spPr>
          <a:xfrm>
            <a:off x="611560" y="1124744"/>
            <a:ext cx="5112568" cy="1656184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611560" y="2996952"/>
            <a:ext cx="5112568" cy="864096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arrotondato 10"/>
          <p:cNvSpPr/>
          <p:nvPr/>
        </p:nvSpPr>
        <p:spPr>
          <a:xfrm>
            <a:off x="611560" y="4077072"/>
            <a:ext cx="5112568" cy="2376264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6598510" y="1628800"/>
            <a:ext cx="493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1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6598510" y="3212976"/>
            <a:ext cx="493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2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6598510" y="4845846"/>
            <a:ext cx="493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3</a:t>
            </a:r>
          </a:p>
        </p:txBody>
      </p:sp>
      <p:sp>
        <p:nvSpPr>
          <p:cNvPr id="11266" name="AutoShape 2" descr="Informazioni, web, circolari, pulsante Icona in Miu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274" name="AutoShape 10" descr="Tempo Icona in Icon Pa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276" name="AutoShape 12" descr="Tempo Icona in Icon Pa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24" name="Grafico 23"/>
          <p:cNvGraphicFramePr/>
          <p:nvPr/>
        </p:nvGraphicFramePr>
        <p:xfrm>
          <a:off x="6300192" y="1412776"/>
          <a:ext cx="1008112" cy="1008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Grafico 24"/>
          <p:cNvGraphicFramePr/>
          <p:nvPr/>
        </p:nvGraphicFramePr>
        <p:xfrm>
          <a:off x="6300192" y="2996952"/>
          <a:ext cx="1008112" cy="1008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Grafico 25"/>
          <p:cNvGraphicFramePr/>
          <p:nvPr/>
        </p:nvGraphicFramePr>
        <p:xfrm>
          <a:off x="6300192" y="4581128"/>
          <a:ext cx="1008112" cy="1008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7715200" cy="620688"/>
          </a:xfrm>
        </p:spPr>
        <p:txBody>
          <a:bodyPr>
            <a:normAutofit/>
          </a:bodyPr>
          <a:lstStyle/>
          <a:p>
            <a:pPr algn="l"/>
            <a:r>
              <a:rPr lang="it-IT" sz="2200" b="1" dirty="0"/>
              <a:t>Le dimensioni della soddisfazione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611560" y="620688"/>
            <a:ext cx="8136904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AutoShape 2" descr="Online sistema di controllo Icona linea concept. Controllo in linea del  sistema vettore piatto simbolo, segno, illustrazione di contorno Immagine e  Vettoriale - Ala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4" name="AutoShape 4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6" name="AutoShape 6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8" name="Picture 2" descr="Why Customer Satisfaction Is Important - Walker Inform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093296"/>
            <a:ext cx="1266673" cy="732199"/>
          </a:xfrm>
          <a:prstGeom prst="rect">
            <a:avLst/>
          </a:prstGeom>
          <a:noFill/>
        </p:spPr>
      </p:pic>
      <p:sp>
        <p:nvSpPr>
          <p:cNvPr id="11266" name="AutoShape 2" descr="Informazioni, web, circolari, pulsante Icona in Miu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274" name="AutoShape 10" descr="Tempo Icona in Icon Pa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276" name="AutoShape 12" descr="Tempo Icona in Icon Pa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22" name="Grafico 21"/>
          <p:cNvGraphicFramePr/>
          <p:nvPr/>
        </p:nvGraphicFramePr>
        <p:xfrm>
          <a:off x="3909888" y="836712"/>
          <a:ext cx="2030264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Grafico 22"/>
          <p:cNvGraphicFramePr/>
          <p:nvPr/>
        </p:nvGraphicFramePr>
        <p:xfrm>
          <a:off x="3909888" y="2708920"/>
          <a:ext cx="2030264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7" name="Grafico 26"/>
          <p:cNvGraphicFramePr/>
          <p:nvPr/>
        </p:nvGraphicFramePr>
        <p:xfrm>
          <a:off x="3909888" y="4581128"/>
          <a:ext cx="2030264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Grafico 13"/>
          <p:cNvGraphicFramePr/>
          <p:nvPr/>
        </p:nvGraphicFramePr>
        <p:xfrm>
          <a:off x="395536" y="2708920"/>
          <a:ext cx="2808312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7" name="CasellaDiTesto 16"/>
          <p:cNvSpPr txBox="1"/>
          <p:nvPr/>
        </p:nvSpPr>
        <p:spPr>
          <a:xfrm>
            <a:off x="971600" y="170080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Soddisfazione complessiva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6084168" y="1340768"/>
            <a:ext cx="2592288" cy="720080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arrotondato 18"/>
          <p:cNvSpPr/>
          <p:nvPr/>
        </p:nvSpPr>
        <p:spPr>
          <a:xfrm>
            <a:off x="6084168" y="3212976"/>
            <a:ext cx="2592288" cy="720080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arrotondato 19"/>
          <p:cNvSpPr/>
          <p:nvPr/>
        </p:nvSpPr>
        <p:spPr>
          <a:xfrm>
            <a:off x="6156176" y="5085184"/>
            <a:ext cx="2592288" cy="720080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6444208" y="141277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Informazioni, accessibilità fisica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6156176" y="3276273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Tempestività </a:t>
            </a:r>
          </a:p>
          <a:p>
            <a:pPr algn="ctr"/>
            <a:r>
              <a:rPr lang="it-IT" sz="1600" b="1" dirty="0"/>
              <a:t>(solo URP e s. demografici)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6228184" y="5148481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Rispondenza,</a:t>
            </a:r>
          </a:p>
          <a:p>
            <a:pPr algn="ctr"/>
            <a:r>
              <a:rPr lang="it-IT" sz="1600" b="1" dirty="0"/>
              <a:t>efficienza</a:t>
            </a:r>
          </a:p>
        </p:txBody>
      </p:sp>
      <p:sp>
        <p:nvSpPr>
          <p:cNvPr id="28" name="Rettangolo arrotondato 27"/>
          <p:cNvSpPr/>
          <p:nvPr/>
        </p:nvSpPr>
        <p:spPr>
          <a:xfrm>
            <a:off x="683568" y="1628800"/>
            <a:ext cx="2376264" cy="720080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Parentesi graffa chiusa 29"/>
          <p:cNvSpPr/>
          <p:nvPr/>
        </p:nvSpPr>
        <p:spPr>
          <a:xfrm>
            <a:off x="3275856" y="1196752"/>
            <a:ext cx="648072" cy="5040560"/>
          </a:xfrm>
          <a:prstGeom prst="rightBrace">
            <a:avLst>
              <a:gd name="adj1" fmla="val 8333"/>
              <a:gd name="adj2" fmla="val 48236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6350">
                <a:solidFill>
                  <a:schemeClr val="tx1"/>
                </a:solidFill>
                <a:prstDash val="lgDash"/>
              </a:ln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0"/>
            <a:ext cx="7067128" cy="620688"/>
          </a:xfrm>
        </p:spPr>
        <p:txBody>
          <a:bodyPr>
            <a:normAutofit/>
          </a:bodyPr>
          <a:lstStyle/>
          <a:p>
            <a:pPr algn="l"/>
            <a:r>
              <a:rPr lang="it-IT" sz="2200" b="1" dirty="0"/>
              <a:t>Accessibilità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1259632" y="620688"/>
            <a:ext cx="7488832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AutoShape 2" descr="Online sistema di controllo Icona linea concept. Controllo in linea del  sistema vettore piatto simbolo, segno, illustrazione di contorno Immagine e  Vettoriale - Alamy"/>
          <p:cNvSpPr>
            <a:spLocks noChangeAspect="1" noChangeArrowheads="1"/>
          </p:cNvSpPr>
          <p:nvPr/>
        </p:nvSpPr>
        <p:spPr bwMode="auto">
          <a:xfrm>
            <a:off x="0" y="0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4" name="AutoShape 4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6" name="AutoShape 6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8" name="Picture 2" descr="Why Customer Satisfaction Is Important - Walker Inform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6093296"/>
            <a:ext cx="1266673" cy="732199"/>
          </a:xfrm>
          <a:prstGeom prst="rect">
            <a:avLst/>
          </a:prstGeom>
          <a:noFill/>
        </p:spPr>
      </p:pic>
      <p:sp>
        <p:nvSpPr>
          <p:cNvPr id="14" name="CasellaDiTesto 13"/>
          <p:cNvSpPr txBox="1"/>
          <p:nvPr/>
        </p:nvSpPr>
        <p:spPr>
          <a:xfrm>
            <a:off x="467544" y="216024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itchFamily="66" charset="0"/>
              </a:rPr>
              <a:t>1</a:t>
            </a:r>
          </a:p>
        </p:txBody>
      </p:sp>
      <p:graphicFrame>
        <p:nvGraphicFramePr>
          <p:cNvPr id="16" name="Grafico 15"/>
          <p:cNvGraphicFramePr/>
          <p:nvPr/>
        </p:nvGraphicFramePr>
        <p:xfrm>
          <a:off x="251520" y="0"/>
          <a:ext cx="792088" cy="792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Segnaposto contenuto 2"/>
          <p:cNvSpPr>
            <a:spLocks noGrp="1"/>
          </p:cNvSpPr>
          <p:nvPr>
            <p:ph idx="1"/>
          </p:nvPr>
        </p:nvSpPr>
        <p:spPr>
          <a:xfrm>
            <a:off x="611560" y="1412776"/>
            <a:ext cx="2808312" cy="1224136"/>
          </a:xfrm>
        </p:spPr>
        <p:txBody>
          <a:bodyPr>
            <a:noAutofit/>
          </a:bodyPr>
          <a:lstStyle/>
          <a:p>
            <a:pPr marL="288000" lvl="1" indent="-2667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1400" b="1" dirty="0"/>
              <a:t>Nidi e Scuole dell’Infanzia</a:t>
            </a:r>
          </a:p>
          <a:p>
            <a:pPr marL="288000" lvl="1" indent="-533400" algn="just">
              <a:lnSpc>
                <a:spcPct val="150000"/>
              </a:lnSpc>
              <a:buNone/>
            </a:pPr>
            <a:r>
              <a:rPr lang="it-IT" sz="1200" dirty="0"/>
              <a:t>	accesso al servizio (informazioni uffici comunali, informazioni rete civica, periodo di sospensione)</a:t>
            </a:r>
          </a:p>
        </p:txBody>
      </p:sp>
      <p:sp>
        <p:nvSpPr>
          <p:cNvPr id="20" name="Segnaposto contenuto 2"/>
          <p:cNvSpPr txBox="1">
            <a:spLocks/>
          </p:cNvSpPr>
          <p:nvPr/>
        </p:nvSpPr>
        <p:spPr>
          <a:xfrm>
            <a:off x="683568" y="2996952"/>
            <a:ext cx="2808312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marR="0" lvl="1" indent="-2667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URP</a:t>
            </a:r>
          </a:p>
          <a:p>
            <a:pPr marL="288000" marR="0" lvl="1" indent="-5334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attenzione</a:t>
            </a:r>
            <a:r>
              <a:rPr kumimoji="0" lang="it-IT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comprensione e 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ascolto</a:t>
            </a:r>
            <a:r>
              <a:rPr kumimoji="0" lang="it-IT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necessità, aspetto esteriore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Segnaposto contenuto 2"/>
          <p:cNvSpPr txBox="1">
            <a:spLocks/>
          </p:cNvSpPr>
          <p:nvPr/>
        </p:nvSpPr>
        <p:spPr>
          <a:xfrm>
            <a:off x="611560" y="4293096"/>
            <a:ext cx="2808312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marR="0" lvl="1" indent="-2667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Servizi demografici online</a:t>
            </a:r>
          </a:p>
          <a:p>
            <a:pPr marL="288000" marR="0" lvl="1" indent="-5334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facilità</a:t>
            </a:r>
            <a:r>
              <a:rPr kumimoji="0" lang="it-IT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 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utilizzo procedura online, grafica e contenuti, facilità di trovare il servizio in internet</a:t>
            </a:r>
          </a:p>
        </p:txBody>
      </p:sp>
      <p:sp>
        <p:nvSpPr>
          <p:cNvPr id="23" name="Rettangolo arrotondato 22"/>
          <p:cNvSpPr/>
          <p:nvPr/>
        </p:nvSpPr>
        <p:spPr>
          <a:xfrm>
            <a:off x="539552" y="1412776"/>
            <a:ext cx="3096344" cy="1296144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arrotondato 23"/>
          <p:cNvSpPr/>
          <p:nvPr/>
        </p:nvSpPr>
        <p:spPr>
          <a:xfrm>
            <a:off x="539552" y="2852936"/>
            <a:ext cx="3096344" cy="1296144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arrotondato 24"/>
          <p:cNvSpPr/>
          <p:nvPr/>
        </p:nvSpPr>
        <p:spPr>
          <a:xfrm>
            <a:off x="539552" y="4293096"/>
            <a:ext cx="3096344" cy="1296144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6" name="Grafico 25"/>
          <p:cNvGraphicFramePr/>
          <p:nvPr/>
        </p:nvGraphicFramePr>
        <p:xfrm>
          <a:off x="5724128" y="1340768"/>
          <a:ext cx="1876424" cy="181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Grafico 26"/>
          <p:cNvGraphicFramePr/>
          <p:nvPr/>
        </p:nvGraphicFramePr>
        <p:xfrm>
          <a:off x="4572000" y="3284984"/>
          <a:ext cx="388843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0"/>
            <a:ext cx="7067128" cy="620688"/>
          </a:xfrm>
        </p:spPr>
        <p:txBody>
          <a:bodyPr>
            <a:normAutofit/>
          </a:bodyPr>
          <a:lstStyle/>
          <a:p>
            <a:pPr algn="l"/>
            <a:r>
              <a:rPr lang="it-IT" sz="2200" b="1" dirty="0"/>
              <a:t> Tempestività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1259632" y="620688"/>
            <a:ext cx="7488832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Why Customer Satisfaction Is Important - Walker Inform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6093296"/>
            <a:ext cx="1266673" cy="732199"/>
          </a:xfrm>
          <a:prstGeom prst="rect">
            <a:avLst/>
          </a:prstGeom>
          <a:noFill/>
        </p:spPr>
      </p:pic>
      <p:sp>
        <p:nvSpPr>
          <p:cNvPr id="9" name="AutoShape 2" descr="Online sistema di controllo Icona linea concept. Controllo in linea del  sistema vettore piatto simbolo, segno, illustrazione di contorno Immagine e  Vettoriale - Alamy"/>
          <p:cNvSpPr>
            <a:spLocks noChangeAspect="1" noChangeArrowheads="1"/>
          </p:cNvSpPr>
          <p:nvPr/>
        </p:nvSpPr>
        <p:spPr bwMode="auto">
          <a:xfrm>
            <a:off x="0" y="0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AutoShape 4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" name="AutoShape 6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67544" y="188640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itchFamily="66" charset="0"/>
              </a:rPr>
              <a:t>2</a:t>
            </a:r>
          </a:p>
        </p:txBody>
      </p:sp>
      <p:graphicFrame>
        <p:nvGraphicFramePr>
          <p:cNvPr id="15" name="Grafico 14"/>
          <p:cNvGraphicFramePr/>
          <p:nvPr/>
        </p:nvGraphicFramePr>
        <p:xfrm>
          <a:off x="251520" y="0"/>
          <a:ext cx="792088" cy="792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Segnaposto contenuto 2"/>
          <p:cNvSpPr>
            <a:spLocks noGrp="1"/>
          </p:cNvSpPr>
          <p:nvPr>
            <p:ph idx="1"/>
          </p:nvPr>
        </p:nvSpPr>
        <p:spPr>
          <a:xfrm>
            <a:off x="611560" y="1484784"/>
            <a:ext cx="2808312" cy="1152128"/>
          </a:xfrm>
        </p:spPr>
        <p:txBody>
          <a:bodyPr>
            <a:noAutofit/>
          </a:bodyPr>
          <a:lstStyle/>
          <a:p>
            <a:pPr marL="288000" lvl="1" indent="-2667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1400" b="1" dirty="0"/>
              <a:t>Nidi e Scuole dell’Infanzia</a:t>
            </a:r>
          </a:p>
          <a:p>
            <a:pPr marL="288000" lvl="1" indent="-533400" algn="just">
              <a:lnSpc>
                <a:spcPct val="150000"/>
              </a:lnSpc>
              <a:buNone/>
            </a:pPr>
            <a:r>
              <a:rPr lang="it-IT" sz="1200" dirty="0"/>
              <a:t>	item non disponibile </a:t>
            </a:r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683568" y="2996952"/>
            <a:ext cx="2808312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marR="0" lvl="1" indent="-2667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URP</a:t>
            </a:r>
          </a:p>
          <a:p>
            <a:pPr marL="288000" marR="0" lvl="1" indent="-5334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prontezza e rapidità servizio – contatto di persona, telefono, </a:t>
            </a: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email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egnaposto contenuto 2"/>
          <p:cNvSpPr txBox="1">
            <a:spLocks/>
          </p:cNvSpPr>
          <p:nvPr/>
        </p:nvSpPr>
        <p:spPr>
          <a:xfrm>
            <a:off x="611560" y="4581128"/>
            <a:ext cx="28083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marR="0" lvl="1" indent="-2667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Servizi demografici online</a:t>
            </a:r>
          </a:p>
          <a:p>
            <a:pPr marL="288000" marR="0" lvl="1" indent="-5334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corrispondenza data appuntamento</a:t>
            </a:r>
          </a:p>
        </p:txBody>
      </p:sp>
      <p:sp>
        <p:nvSpPr>
          <p:cNvPr id="17" name="Rettangolo arrotondato 16"/>
          <p:cNvSpPr/>
          <p:nvPr/>
        </p:nvSpPr>
        <p:spPr>
          <a:xfrm>
            <a:off x="539552" y="1412776"/>
            <a:ext cx="3096344" cy="1296144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arrotondato 17"/>
          <p:cNvSpPr/>
          <p:nvPr/>
        </p:nvSpPr>
        <p:spPr>
          <a:xfrm>
            <a:off x="539552" y="2852936"/>
            <a:ext cx="3096344" cy="1296144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arrotondato 18"/>
          <p:cNvSpPr/>
          <p:nvPr/>
        </p:nvSpPr>
        <p:spPr>
          <a:xfrm>
            <a:off x="539552" y="4293096"/>
            <a:ext cx="3096344" cy="1296144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2" name="Grafico 21"/>
          <p:cNvGraphicFramePr/>
          <p:nvPr/>
        </p:nvGraphicFramePr>
        <p:xfrm>
          <a:off x="5724128" y="1340768"/>
          <a:ext cx="1876424" cy="181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Grafico 24"/>
          <p:cNvGraphicFramePr/>
          <p:nvPr/>
        </p:nvGraphicFramePr>
        <p:xfrm>
          <a:off x="4499992" y="3284984"/>
          <a:ext cx="396044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0"/>
            <a:ext cx="7067128" cy="620688"/>
          </a:xfrm>
        </p:spPr>
        <p:txBody>
          <a:bodyPr>
            <a:normAutofit/>
          </a:bodyPr>
          <a:lstStyle/>
          <a:p>
            <a:pPr algn="l"/>
            <a:r>
              <a:rPr lang="it-IT" sz="2200" b="1" dirty="0"/>
              <a:t> Efficacia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1259632" y="620688"/>
            <a:ext cx="7488832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Why Customer Satisfaction Is Important - Walker Inform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6093296"/>
            <a:ext cx="1266673" cy="732199"/>
          </a:xfrm>
          <a:prstGeom prst="rect">
            <a:avLst/>
          </a:prstGeom>
          <a:noFill/>
        </p:spPr>
      </p:pic>
      <p:graphicFrame>
        <p:nvGraphicFramePr>
          <p:cNvPr id="14" name="Grafico 13"/>
          <p:cNvGraphicFramePr/>
          <p:nvPr/>
        </p:nvGraphicFramePr>
        <p:xfrm>
          <a:off x="251520" y="0"/>
          <a:ext cx="792088" cy="792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467544" y="188640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itchFamily="66" charset="0"/>
              </a:rPr>
              <a:t>3</a:t>
            </a:r>
          </a:p>
        </p:txBody>
      </p:sp>
      <p:sp>
        <p:nvSpPr>
          <p:cNvPr id="18" name="Segnaposto contenuto 2"/>
          <p:cNvSpPr>
            <a:spLocks noGrp="1"/>
          </p:cNvSpPr>
          <p:nvPr>
            <p:ph idx="1"/>
          </p:nvPr>
        </p:nvSpPr>
        <p:spPr>
          <a:xfrm>
            <a:off x="611560" y="1412776"/>
            <a:ext cx="2808312" cy="1224136"/>
          </a:xfrm>
        </p:spPr>
        <p:txBody>
          <a:bodyPr>
            <a:noAutofit/>
          </a:bodyPr>
          <a:lstStyle/>
          <a:p>
            <a:pPr marL="288000" lvl="1" indent="-2667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1400" b="1" dirty="0"/>
              <a:t>Nidi e Scuole dell’Infanzia</a:t>
            </a:r>
          </a:p>
          <a:p>
            <a:pPr marL="288000" lvl="1" indent="-533400" algn="just">
              <a:lnSpc>
                <a:spcPct val="150000"/>
              </a:lnSpc>
              <a:buNone/>
            </a:pPr>
            <a:r>
              <a:rPr lang="it-IT" sz="1200" dirty="0"/>
              <a:t>	relazione educativa, programmazione educativa/didattica, organizzazione giornaliera, spazi</a:t>
            </a:r>
          </a:p>
        </p:txBody>
      </p:sp>
      <p:sp>
        <p:nvSpPr>
          <p:cNvPr id="19" name="Segnaposto contenuto 2"/>
          <p:cNvSpPr txBox="1">
            <a:spLocks/>
          </p:cNvSpPr>
          <p:nvPr/>
        </p:nvSpPr>
        <p:spPr>
          <a:xfrm>
            <a:off x="683568" y="2852936"/>
            <a:ext cx="2808312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marR="0" lvl="1" indent="-2667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URP</a:t>
            </a:r>
          </a:p>
          <a:p>
            <a:pPr marL="288000" lvl="1" indent="-533400" algn="just">
              <a:lnSpc>
                <a:spcPct val="150000"/>
              </a:lnSpc>
              <a:spcBef>
                <a:spcPct val="20000"/>
              </a:spcBef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cura e </a:t>
            </a:r>
            <a:r>
              <a:rPr lang="it-IT" sz="1200" dirty="0"/>
              <a:t>precisione del servizio, 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affidabilità </a:t>
            </a:r>
            <a:r>
              <a:rPr lang="it-IT" sz="1200" dirty="0"/>
              <a:t>del servizio, competenza e cortesia  operatori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Segnaposto contenuto 2"/>
          <p:cNvSpPr txBox="1">
            <a:spLocks/>
          </p:cNvSpPr>
          <p:nvPr/>
        </p:nvSpPr>
        <p:spPr>
          <a:xfrm>
            <a:off x="611560" y="4509120"/>
            <a:ext cx="2808312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marR="0" lvl="1" indent="-2667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Servizi demografici online</a:t>
            </a:r>
          </a:p>
          <a:p>
            <a:pPr marL="288000" lvl="1" indent="-533400"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it-IT" sz="1200" dirty="0"/>
              <a:t> item non disponibile 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ttangolo arrotondato 20"/>
          <p:cNvSpPr/>
          <p:nvPr/>
        </p:nvSpPr>
        <p:spPr>
          <a:xfrm>
            <a:off x="539552" y="1412776"/>
            <a:ext cx="3096344" cy="1296144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arrotondato 21"/>
          <p:cNvSpPr/>
          <p:nvPr/>
        </p:nvSpPr>
        <p:spPr>
          <a:xfrm>
            <a:off x="539552" y="2852936"/>
            <a:ext cx="3096344" cy="1296144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arrotondato 22"/>
          <p:cNvSpPr/>
          <p:nvPr/>
        </p:nvSpPr>
        <p:spPr>
          <a:xfrm>
            <a:off x="539552" y="4293096"/>
            <a:ext cx="3096344" cy="1296144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6" name="Grafico 25"/>
          <p:cNvGraphicFramePr/>
          <p:nvPr/>
        </p:nvGraphicFramePr>
        <p:xfrm>
          <a:off x="5796136" y="1340768"/>
          <a:ext cx="1876424" cy="181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" name="Grafico 27"/>
          <p:cNvGraphicFramePr/>
          <p:nvPr/>
        </p:nvGraphicFramePr>
        <p:xfrm>
          <a:off x="4572000" y="3284984"/>
          <a:ext cx="4069457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15200" cy="620688"/>
          </a:xfrm>
        </p:spPr>
        <p:txBody>
          <a:bodyPr>
            <a:normAutofit/>
          </a:bodyPr>
          <a:lstStyle/>
          <a:p>
            <a:pPr algn="l"/>
            <a:r>
              <a:rPr lang="it-IT" sz="2200" b="1" dirty="0"/>
              <a:t>Il monitoraggio sulla qualità dei servizi</a:t>
            </a:r>
            <a:endParaRPr lang="it-IT" sz="22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268760"/>
            <a:ext cx="4392488" cy="42484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SzPct val="150000"/>
            </a:pPr>
            <a:r>
              <a:rPr lang="it-IT" sz="1400" b="1" dirty="0"/>
              <a:t>Obbligo di legge</a:t>
            </a:r>
          </a:p>
          <a:p>
            <a:pPr>
              <a:lnSpc>
                <a:spcPct val="150000"/>
              </a:lnSpc>
              <a:buSzPct val="150000"/>
              <a:buNone/>
            </a:pPr>
            <a:endParaRPr lang="it-IT" sz="1400" b="1" dirty="0"/>
          </a:p>
          <a:p>
            <a:pPr>
              <a:lnSpc>
                <a:spcPct val="150000"/>
              </a:lnSpc>
              <a:buSzPct val="150000"/>
            </a:pPr>
            <a:r>
              <a:rPr lang="it-IT" sz="1400" b="1" dirty="0"/>
              <a:t>Garanzia della qualità “effettiva” dei servizi</a:t>
            </a:r>
          </a:p>
          <a:p>
            <a:pPr marL="533400" indent="-266700">
              <a:lnSpc>
                <a:spcPct val="150000"/>
              </a:lnSpc>
              <a:buSzPct val="150000"/>
              <a:buFont typeface="Calibri" pitchFamily="34" charset="0"/>
              <a:buChar char="-"/>
              <a:tabLst>
                <a:tab pos="533400" algn="l"/>
              </a:tabLst>
            </a:pPr>
            <a:r>
              <a:rPr lang="it-IT" sz="1400" dirty="0"/>
              <a:t>Misura della concordanza tra prestazioni e bisogni</a:t>
            </a:r>
          </a:p>
          <a:p>
            <a:pPr marL="533400" indent="-266700">
              <a:lnSpc>
                <a:spcPct val="150000"/>
              </a:lnSpc>
              <a:buSzPct val="150000"/>
              <a:buFont typeface="Calibri" pitchFamily="34" charset="0"/>
              <a:buChar char="-"/>
              <a:tabLst>
                <a:tab pos="533400" algn="l"/>
              </a:tabLst>
            </a:pPr>
            <a:r>
              <a:rPr lang="it-IT" sz="1400" dirty="0"/>
              <a:t>Misura della soddisfazione rispetto a standard</a:t>
            </a:r>
          </a:p>
          <a:p>
            <a:pPr>
              <a:lnSpc>
                <a:spcPct val="150000"/>
              </a:lnSpc>
              <a:buSzPct val="150000"/>
              <a:buNone/>
            </a:pPr>
            <a:endParaRPr lang="it-IT" sz="1400" b="1" dirty="0"/>
          </a:p>
          <a:p>
            <a:pPr>
              <a:lnSpc>
                <a:spcPct val="150000"/>
              </a:lnSpc>
              <a:buSzPct val="150000"/>
            </a:pPr>
            <a:r>
              <a:rPr lang="it-IT" sz="1400" b="1" dirty="0"/>
              <a:t>Sistema integrato dei controlli interni </a:t>
            </a:r>
          </a:p>
          <a:p>
            <a:pPr marL="533400" indent="-266700">
              <a:lnSpc>
                <a:spcPct val="150000"/>
              </a:lnSpc>
              <a:buSzPct val="150000"/>
              <a:buFont typeface="Calibri" pitchFamily="34" charset="0"/>
              <a:buChar char="-"/>
              <a:tabLst>
                <a:tab pos="533400" algn="l"/>
              </a:tabLst>
            </a:pPr>
            <a:r>
              <a:rPr lang="it-IT" sz="1400" dirty="0"/>
              <a:t>Solida metodologia </a:t>
            </a:r>
          </a:p>
          <a:p>
            <a:pPr marL="533400" indent="-266700">
              <a:lnSpc>
                <a:spcPct val="150000"/>
              </a:lnSpc>
              <a:buSzPct val="150000"/>
              <a:buFont typeface="Calibri" pitchFamily="34" charset="0"/>
              <a:buChar char="-"/>
              <a:tabLst>
                <a:tab pos="533400" algn="l"/>
              </a:tabLst>
            </a:pPr>
            <a:r>
              <a:rPr lang="it-IT" sz="1400" dirty="0"/>
              <a:t>Coinvolgimento attivo </a:t>
            </a:r>
            <a:r>
              <a:rPr lang="it-IT" sz="1400" dirty="0" err="1"/>
              <a:t>stakeholders</a:t>
            </a:r>
            <a:endParaRPr lang="it-IT" sz="1400" dirty="0"/>
          </a:p>
          <a:p>
            <a:pPr>
              <a:lnSpc>
                <a:spcPct val="150000"/>
              </a:lnSpc>
              <a:buSzPct val="150000"/>
              <a:buNone/>
            </a:pPr>
            <a:endParaRPr lang="it-IT" sz="1400" b="1" dirty="0"/>
          </a:p>
          <a:p>
            <a:pPr marL="355600" indent="-355600">
              <a:lnSpc>
                <a:spcPct val="150000"/>
              </a:lnSpc>
              <a:buSzPct val="150000"/>
              <a:tabLst>
                <a:tab pos="355600" algn="l"/>
              </a:tabLst>
            </a:pPr>
            <a:r>
              <a:rPr lang="it-IT" sz="1400" b="1" dirty="0"/>
              <a:t>Individuazione delle azioni di miglioramento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611560" y="764704"/>
            <a:ext cx="8136904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AutoShape 2" descr="Online sistema di controllo Icona linea concept. Controllo in linea del  sistema vettore piatto simbolo, segno, illustrazione di contorno Immagine e  Vettoriale - Ala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4" name="AutoShape 4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6" name="AutoShape 6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8" name="Picture 2" descr="Why Customer Satisfaction Is Important - Walker Inform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093296"/>
            <a:ext cx="1266673" cy="732199"/>
          </a:xfrm>
          <a:prstGeom prst="rect">
            <a:avLst/>
          </a:prstGeom>
          <a:noFill/>
        </p:spPr>
      </p:pic>
      <p:sp>
        <p:nvSpPr>
          <p:cNvPr id="14338" name="AutoShape 2" descr="Sorriso, la faccia Icona in Mobiri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4340" name="AutoShape 4" descr="Sorriso, la faccia Icona in Mobiri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4344" name="AutoShape 8" descr="Grafico a barre Foto Stock, Grafico a barre Immagini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4346" name="AutoShape 10" descr="Metodologia 6x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20" name="Grafico 19"/>
          <p:cNvGraphicFramePr/>
          <p:nvPr/>
        </p:nvGraphicFramePr>
        <p:xfrm>
          <a:off x="4499992" y="1916832"/>
          <a:ext cx="518457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7715200" cy="620688"/>
          </a:xfrm>
        </p:spPr>
        <p:txBody>
          <a:bodyPr>
            <a:normAutofit/>
          </a:bodyPr>
          <a:lstStyle/>
          <a:p>
            <a:pPr algn="l"/>
            <a:r>
              <a:rPr lang="it-IT" sz="2200" b="1" dirty="0"/>
              <a:t>Work in </a:t>
            </a:r>
            <a:r>
              <a:rPr lang="it-IT" sz="2200" b="1" dirty="0" err="1"/>
              <a:t>progress…</a:t>
            </a:r>
            <a:r>
              <a:rPr lang="it-IT" sz="2200" b="1" dirty="0"/>
              <a:t> si diceva 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611560" y="620688"/>
            <a:ext cx="8136904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AutoShape 2" descr="Online sistema di controllo Icona linea concept. Controllo in linea del  sistema vettore piatto simbolo, segno, illustrazione di contorno Immagine e  Vettoriale - Ala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4" name="AutoShape 4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6" name="AutoShape 6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8" name="Segnaposto contenuto 2"/>
          <p:cNvSpPr>
            <a:spLocks noGrp="1"/>
          </p:cNvSpPr>
          <p:nvPr>
            <p:ph idx="1"/>
          </p:nvPr>
        </p:nvSpPr>
        <p:spPr>
          <a:xfrm>
            <a:off x="899592" y="764704"/>
            <a:ext cx="3600400" cy="5688632"/>
          </a:xfrm>
        </p:spPr>
        <p:txBody>
          <a:bodyPr>
            <a:noAutofit/>
          </a:bodyPr>
          <a:lstStyle/>
          <a:p>
            <a:pPr marL="177800" lvl="1" indent="-1778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ct val="180000"/>
              <a:buFont typeface="Arial" pitchFamily="34" charset="0"/>
              <a:buChar char="•"/>
            </a:pPr>
            <a:r>
              <a:rPr lang="it-IT" sz="1300" dirty="0"/>
              <a:t>Approfondimento tematiche specifiche (es. il giudizio di alcune categorie “fragili”, il raffronto tra gestioni alternative del servizio)</a:t>
            </a:r>
          </a:p>
          <a:p>
            <a:pPr marL="177800" lvl="1" indent="-1778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ct val="180000"/>
              <a:buFont typeface="Arial" pitchFamily="34" charset="0"/>
              <a:buChar char="•"/>
            </a:pPr>
            <a:r>
              <a:rPr lang="it-IT" sz="1300" dirty="0"/>
              <a:t>Standardizzazione degli indicatori e dei benchmark, analisi di II livello (definizione dei gap di prestazione)</a:t>
            </a:r>
          </a:p>
          <a:p>
            <a:pPr marL="177800" lvl="1" indent="-1778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ct val="180000"/>
              <a:buFont typeface="Arial" pitchFamily="34" charset="0"/>
              <a:buChar char="•"/>
            </a:pPr>
            <a:r>
              <a:rPr lang="it-IT" sz="1300" dirty="0"/>
              <a:t>Circolarità </a:t>
            </a:r>
            <a:r>
              <a:rPr lang="it-IT" sz="1300" dirty="0" err="1"/>
              <a:t>questionario-risultati-azioni</a:t>
            </a:r>
            <a:r>
              <a:rPr lang="it-IT" sz="1300" dirty="0"/>
              <a:t> di miglioramento (gap di comunicazione e di progettazione)</a:t>
            </a:r>
          </a:p>
          <a:p>
            <a:pPr marL="177800" lvl="1" indent="-1778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ct val="180000"/>
              <a:buFont typeface="Arial" pitchFamily="34" charset="0"/>
              <a:buChar char="•"/>
            </a:pPr>
            <a:r>
              <a:rPr lang="it-IT" sz="1300" dirty="0"/>
              <a:t>Iniziative di partecipazione attiva (gap percettivo)</a:t>
            </a:r>
          </a:p>
          <a:p>
            <a:pPr marL="177800" lvl="1" indent="-1778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ct val="180000"/>
              <a:buFont typeface="Arial" pitchFamily="34" charset="0"/>
              <a:buChar char="•"/>
            </a:pPr>
            <a:r>
              <a:rPr lang="it-IT" sz="1300" b="1" dirty="0" err="1"/>
              <a:t>Pervasività</a:t>
            </a:r>
            <a:r>
              <a:rPr lang="it-IT" sz="1300" b="1" dirty="0"/>
              <a:t> e trasversalità</a:t>
            </a:r>
          </a:p>
          <a:p>
            <a:pPr marL="177800" lvl="1" indent="-1778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ct val="180000"/>
              <a:buFont typeface="Arial" pitchFamily="34" charset="0"/>
              <a:buChar char="•"/>
            </a:pPr>
            <a:r>
              <a:rPr lang="it-IT" sz="1300" b="1" dirty="0"/>
              <a:t>Cultura della valutazione</a:t>
            </a:r>
          </a:p>
          <a:p>
            <a:pPr marL="177800" lvl="1" indent="-1778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ct val="180000"/>
              <a:buFont typeface="Arial" pitchFamily="34" charset="0"/>
              <a:buChar char="•"/>
            </a:pPr>
            <a:r>
              <a:rPr lang="it-IT" sz="1300" b="1" dirty="0"/>
              <a:t>Cabina di regia e programmazione</a:t>
            </a:r>
            <a:endParaRPr lang="it-IT" sz="1300" dirty="0"/>
          </a:p>
          <a:p>
            <a:pPr marL="177800" lvl="1" indent="-177800">
              <a:spcBef>
                <a:spcPts val="0"/>
              </a:spcBef>
              <a:buNone/>
            </a:pPr>
            <a:endParaRPr lang="it-IT" sz="1400" dirty="0"/>
          </a:p>
        </p:txBody>
      </p:sp>
      <p:pic>
        <p:nvPicPr>
          <p:cNvPr id="8" name="Picture 2" descr="Why Customer Satisfaction Is Important - Walker Inform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093296"/>
            <a:ext cx="1266673" cy="732199"/>
          </a:xfrm>
          <a:prstGeom prst="rect">
            <a:avLst/>
          </a:prstGeom>
          <a:noFill/>
        </p:spPr>
      </p:pic>
      <p:pic>
        <p:nvPicPr>
          <p:cNvPr id="1026" name="Picture 2" descr="l'Espresso - Le vignette di Altan | Vignette, Immagini divertenti, Battute  divertent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1124744"/>
            <a:ext cx="3476785" cy="4222817"/>
          </a:xfrm>
          <a:prstGeom prst="rect">
            <a:avLst/>
          </a:prstGeom>
          <a:noFill/>
        </p:spPr>
      </p:pic>
      <p:sp>
        <p:nvSpPr>
          <p:cNvPr id="11" name="Rettangolo arrotondato 10"/>
          <p:cNvSpPr/>
          <p:nvPr/>
        </p:nvSpPr>
        <p:spPr>
          <a:xfrm>
            <a:off x="755576" y="4581128"/>
            <a:ext cx="3888432" cy="1512168"/>
          </a:xfrm>
          <a:prstGeom prst="roundRect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436096" y="2564904"/>
            <a:ext cx="3312368" cy="1026440"/>
          </a:xfrm>
        </p:spPr>
        <p:txBody>
          <a:bodyPr>
            <a:noAutofit/>
          </a:bodyPr>
          <a:lstStyle/>
          <a:p>
            <a:pPr algn="l"/>
            <a:r>
              <a:rPr lang="it-IT" sz="2000" dirty="0"/>
              <a:t>I servizi del Comune di Prato</a:t>
            </a:r>
            <a:r>
              <a:rPr lang="it-IT" sz="2000" dirty="0">
                <a:latin typeface="+mn-lt"/>
              </a:rPr>
              <a:t>:</a:t>
            </a:r>
            <a:br>
              <a:rPr lang="it-IT" sz="2000" dirty="0">
                <a:latin typeface="+mn-lt"/>
              </a:rPr>
            </a:br>
            <a:r>
              <a:rPr lang="it-IT" sz="2000" dirty="0">
                <a:latin typeface="+mn-lt"/>
              </a:rPr>
              <a:t>la soddisfazione degli utenti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148064" y="4077072"/>
            <a:ext cx="3677004" cy="478625"/>
          </a:xfrm>
        </p:spPr>
        <p:txBody>
          <a:bodyPr>
            <a:noAutofit/>
          </a:bodyPr>
          <a:lstStyle/>
          <a:p>
            <a:r>
              <a:rPr lang="it-IT" sz="1400" b="1" dirty="0"/>
              <a:t>A cura del Comune di Prato - Ufficio Statistica </a:t>
            </a:r>
          </a:p>
        </p:txBody>
      </p:sp>
      <p:cxnSp>
        <p:nvCxnSpPr>
          <p:cNvPr id="5" name="Connettore 1 4"/>
          <p:cNvCxnSpPr/>
          <p:nvPr/>
        </p:nvCxnSpPr>
        <p:spPr>
          <a:xfrm>
            <a:off x="3133372" y="3861048"/>
            <a:ext cx="5687100" cy="0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Why Customer Satisfaction Is Important - Walker Inform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3" y="2276872"/>
            <a:ext cx="2242276" cy="1296145"/>
          </a:xfrm>
          <a:prstGeom prst="rect">
            <a:avLst/>
          </a:prstGeom>
          <a:noFill/>
        </p:spPr>
      </p:pic>
      <p:pic>
        <p:nvPicPr>
          <p:cNvPr id="6" name="Immagine 5" descr="StemmaBNpositivoV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188640"/>
            <a:ext cx="72008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7715200" cy="620688"/>
          </a:xfrm>
        </p:spPr>
        <p:txBody>
          <a:bodyPr>
            <a:normAutofit/>
          </a:bodyPr>
          <a:lstStyle/>
          <a:p>
            <a:pPr algn="l"/>
            <a:r>
              <a:rPr lang="it-IT" sz="2200" b="1" dirty="0"/>
              <a:t>Le dimensioni della soddisfazione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611560" y="620688"/>
            <a:ext cx="8136904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AutoShape 2" descr="Online sistema di controllo Icona linea concept. Controllo in linea del  sistema vettore piatto simbolo, segno, illustrazione di contorno Immagine e  Vettoriale - Ala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4" name="AutoShape 4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6" name="AutoShape 6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8" name="Segnaposto contenuto 2"/>
          <p:cNvSpPr>
            <a:spLocks noGrp="1"/>
          </p:cNvSpPr>
          <p:nvPr>
            <p:ph idx="1"/>
          </p:nvPr>
        </p:nvSpPr>
        <p:spPr>
          <a:xfrm>
            <a:off x="670868" y="908968"/>
            <a:ext cx="7704856" cy="4968304"/>
          </a:xfrm>
        </p:spPr>
        <p:txBody>
          <a:bodyPr>
            <a:noAutofit/>
          </a:bodyPr>
          <a:lstStyle/>
          <a:p>
            <a:pPr marL="533400" lvl="1" indent="-533400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1400" b="1" dirty="0"/>
              <a:t>Accessibilità</a:t>
            </a:r>
          </a:p>
          <a:p>
            <a:pPr marL="533400" lvl="1" indent="-533400">
              <a:lnSpc>
                <a:spcPct val="150000"/>
              </a:lnSpc>
              <a:buNone/>
            </a:pPr>
            <a:r>
              <a:rPr lang="it-IT" sz="1400" dirty="0"/>
              <a:t>	 disponibilità/diffusione di informazioni, accessibilità fisica</a:t>
            </a:r>
          </a:p>
          <a:p>
            <a:pPr marL="533400" lvl="1" indent="-533400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1400" b="1" dirty="0"/>
              <a:t>Trasparenza </a:t>
            </a:r>
          </a:p>
          <a:p>
            <a:pPr marL="533400" lvl="1" indent="-533400">
              <a:lnSpc>
                <a:spcPct val="150000"/>
              </a:lnSpc>
              <a:buNone/>
            </a:pPr>
            <a:r>
              <a:rPr lang="it-IT" sz="1400" dirty="0"/>
              <a:t>	disponibilità/diffusione di informazioni su condizioni/costi</a:t>
            </a:r>
          </a:p>
          <a:p>
            <a:pPr marL="533400" lvl="1" indent="-533400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1400" b="1" dirty="0"/>
              <a:t>Tempestività</a:t>
            </a:r>
          </a:p>
          <a:p>
            <a:pPr marL="533400" lvl="1" indent="-533400">
              <a:lnSpc>
                <a:spcPct val="150000"/>
              </a:lnSpc>
              <a:buNone/>
            </a:pPr>
            <a:r>
              <a:rPr lang="it-IT" sz="1400" dirty="0"/>
              <a:t>	limite  temporale predefinito tra richiesta e erogazione</a:t>
            </a:r>
          </a:p>
          <a:p>
            <a:pPr marL="533400" lvl="1" indent="-533400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1400" b="1" dirty="0"/>
              <a:t>Efficacia</a:t>
            </a:r>
          </a:p>
          <a:p>
            <a:pPr marL="533400" lvl="1" indent="-533400">
              <a:lnSpc>
                <a:spcPct val="150000"/>
              </a:lnSpc>
              <a:buNone/>
            </a:pPr>
            <a:r>
              <a:rPr lang="it-IT" sz="1400" dirty="0"/>
              <a:t>	rispondenza prestazione e aspettative o diritti</a:t>
            </a:r>
          </a:p>
          <a:p>
            <a:pPr marL="533400" lvl="1" indent="-533400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1400" b="1" dirty="0"/>
              <a:t>Conformità/ Affidabilità </a:t>
            </a:r>
          </a:p>
          <a:p>
            <a:pPr marL="533400" lvl="1" indent="-533400">
              <a:lnSpc>
                <a:spcPct val="150000"/>
              </a:lnSpc>
              <a:buNone/>
            </a:pPr>
            <a:r>
              <a:rPr lang="it-IT" sz="1400" dirty="0"/>
              <a:t>	corrispondenza con specifiche regolamentate</a:t>
            </a:r>
          </a:p>
          <a:p>
            <a:pPr marL="533400" lvl="1" indent="-533400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1400" b="1" dirty="0"/>
              <a:t>Compiutezza</a:t>
            </a:r>
          </a:p>
          <a:p>
            <a:pPr marL="533400" lvl="1" indent="-533400">
              <a:lnSpc>
                <a:spcPct val="150000"/>
              </a:lnSpc>
              <a:buNone/>
            </a:pPr>
            <a:r>
              <a:rPr lang="it-IT" sz="1400" b="1" dirty="0"/>
              <a:t>	</a:t>
            </a:r>
            <a:r>
              <a:rPr lang="it-IT" sz="1400" dirty="0"/>
              <a:t>esaustività rispetto alle esigenze finali dell’utente</a:t>
            </a:r>
          </a:p>
        </p:txBody>
      </p:sp>
      <p:pic>
        <p:nvPicPr>
          <p:cNvPr id="8" name="Picture 2" descr="Why Customer Satisfaction Is Important - Walker Inform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093296"/>
            <a:ext cx="1266673" cy="732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contenuto 2"/>
          <p:cNvSpPr txBox="1">
            <a:spLocks/>
          </p:cNvSpPr>
          <p:nvPr/>
        </p:nvSpPr>
        <p:spPr>
          <a:xfrm>
            <a:off x="2915816" y="1152128"/>
            <a:ext cx="4032448" cy="5301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>
              <a:spcAft>
                <a:spcPts val="4500"/>
              </a:spcAft>
              <a:defRPr/>
            </a:pPr>
            <a:r>
              <a:rPr lang="it-IT" sz="1400" dirty="0"/>
              <a:t>Informare, far conoscere nuove opportunità, rispondere a nuovi diritti e bisogni latenti</a:t>
            </a:r>
          </a:p>
          <a:p>
            <a:pPr lvl="0" algn="just">
              <a:spcAft>
                <a:spcPts val="4500"/>
              </a:spcAft>
              <a:defRPr/>
            </a:pPr>
            <a:r>
              <a:rPr lang="it-IT" sz="1400" dirty="0"/>
              <a:t>Connettere Amministrazione e cittadinanza: raccogliere suggerimenti, rafforzare la presenza sul territorio, etc.</a:t>
            </a:r>
          </a:p>
          <a:p>
            <a:pPr lvl="0" algn="just">
              <a:spcAft>
                <a:spcPts val="4500"/>
              </a:spcAft>
              <a:defRPr/>
            </a:pPr>
            <a:r>
              <a:rPr lang="it-IT" sz="1400" dirty="0"/>
              <a:t>Connettere Uffici dello stesso Ente</a:t>
            </a:r>
          </a:p>
          <a:p>
            <a:pPr lvl="0" algn="just">
              <a:spcAft>
                <a:spcPts val="4500"/>
              </a:spcAft>
              <a:defRPr/>
            </a:pPr>
            <a:r>
              <a:rPr lang="it-IT" sz="1400" dirty="0"/>
              <a:t>Elevare efficacia e efficienza dei servizi</a:t>
            </a:r>
          </a:p>
          <a:p>
            <a:pPr lvl="0" algn="just">
              <a:spcAft>
                <a:spcPts val="4500"/>
              </a:spcAft>
              <a:defRPr/>
            </a:pPr>
            <a:r>
              <a:rPr lang="it-IT" sz="1400" dirty="0"/>
              <a:t>Modernizzare le procedure, rafforzare la comunicazione</a:t>
            </a:r>
          </a:p>
          <a:p>
            <a:pPr lvl="0" algn="just">
              <a:spcAft>
                <a:spcPts val="4500"/>
              </a:spcAft>
              <a:defRPr/>
            </a:pPr>
            <a:r>
              <a:rPr lang="it-IT" sz="1400" b="1" dirty="0">
                <a:solidFill>
                  <a:schemeClr val="accent3">
                    <a:lumMod val="75000"/>
                  </a:schemeClr>
                </a:solidFill>
              </a:rPr>
              <a:t>Favorire  nuovi modelli culturali e sociali</a:t>
            </a:r>
          </a:p>
        </p:txBody>
      </p:sp>
      <p:pic>
        <p:nvPicPr>
          <p:cNvPr id="26" name="Picture 4" descr="Logo vettoriale verde per l'ecologia, l'alimentazione verde o l'azienda di  energia alternativa - Grafica Vettoriale © mrEleidan 132883140 |  Depositphot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112568"/>
            <a:ext cx="1728192" cy="1700808"/>
          </a:xfrm>
          <a:prstGeom prst="rect">
            <a:avLst/>
          </a:prstGeom>
          <a:noFill/>
        </p:spPr>
      </p:pic>
      <p:pic>
        <p:nvPicPr>
          <p:cNvPr id="3086" name="Picture 14" descr="Nazione Bandiera Europa - Grafica vettoriale gratuita su Pixaba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008112"/>
            <a:ext cx="1224136" cy="864095"/>
          </a:xfrm>
          <a:prstGeom prst="rect">
            <a:avLst/>
          </a:prstGeom>
          <a:noFill/>
        </p:spPr>
      </p:pic>
      <p:pic>
        <p:nvPicPr>
          <p:cNvPr id="39" name="Picture 20" descr="Grafico Di Crescita Rosso Di Affari Illustrazione di Stock - Illustrazione  di sviluppo, freccia: 920281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744416"/>
            <a:ext cx="1152128" cy="936104"/>
          </a:xfrm>
          <a:prstGeom prst="rect">
            <a:avLst/>
          </a:prstGeom>
          <a:noFill/>
        </p:spPr>
      </p:pic>
      <p:pic>
        <p:nvPicPr>
          <p:cNvPr id="20482" name="Picture 2" descr="Due Persone Si Stringono La Mano a Causa Di Un Accordo Illustrazione  Vettoriale - Illustrazione di estratto, mano: 15983773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1800200"/>
            <a:ext cx="1231548" cy="889024"/>
          </a:xfrm>
          <a:prstGeom prst="rect">
            <a:avLst/>
          </a:prstGeom>
          <a:noFill/>
        </p:spPr>
      </p:pic>
      <p:pic>
        <p:nvPicPr>
          <p:cNvPr id="20486" name="Picture 6" descr="Ingranaggi Illustrazioni, Vettoriali E Clipart Stock – (80,410  Illustrazioni Stock)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15616" y="4608512"/>
            <a:ext cx="936104" cy="884394"/>
          </a:xfrm>
          <a:prstGeom prst="rect">
            <a:avLst/>
          </a:prstGeom>
          <a:noFill/>
        </p:spPr>
      </p:pic>
      <p:pic>
        <p:nvPicPr>
          <p:cNvPr id="20492" name="Picture 12" descr="Online community - Free networking icon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5616" y="2808312"/>
            <a:ext cx="916361" cy="916361"/>
          </a:xfrm>
          <a:prstGeom prst="rect">
            <a:avLst/>
          </a:prstGeom>
          <a:noFill/>
        </p:spPr>
      </p:pic>
      <p:sp>
        <p:nvSpPr>
          <p:cNvPr id="24" name="Tito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15200" cy="620688"/>
          </a:xfrm>
        </p:spPr>
        <p:txBody>
          <a:bodyPr>
            <a:normAutofit/>
          </a:bodyPr>
          <a:lstStyle/>
          <a:p>
            <a:pPr algn="l"/>
            <a:r>
              <a:rPr lang="it-IT" sz="2200" b="1" dirty="0"/>
              <a:t>Un nuovo modo di fare Programmazione</a:t>
            </a:r>
            <a:endParaRPr lang="it-IT" sz="2200" b="1" i="1" dirty="0"/>
          </a:p>
        </p:txBody>
      </p:sp>
      <p:cxnSp>
        <p:nvCxnSpPr>
          <p:cNvPr id="25" name="Connettore 1 24"/>
          <p:cNvCxnSpPr/>
          <p:nvPr/>
        </p:nvCxnSpPr>
        <p:spPr>
          <a:xfrm>
            <a:off x="611560" y="764704"/>
            <a:ext cx="8136904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 descr="Why Customer Satisfaction Is Important - Walker Informatio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8344" y="6093296"/>
            <a:ext cx="1266673" cy="732199"/>
          </a:xfrm>
          <a:prstGeom prst="rect">
            <a:avLst/>
          </a:prstGeom>
          <a:noFill/>
        </p:spPr>
      </p:pic>
      <p:pic>
        <p:nvPicPr>
          <p:cNvPr id="12" name="Immagine 11" descr="StemmaBNpositivoV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60432" y="44624"/>
            <a:ext cx="5040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asellaDiTesto 23"/>
          <p:cNvSpPr txBox="1"/>
          <p:nvPr/>
        </p:nvSpPr>
        <p:spPr>
          <a:xfrm>
            <a:off x="611560" y="3789040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i="1" dirty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Cabina di Regia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4139952" y="141277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000" b="1" dirty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Regolamento dei controlli interni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4283968" y="2780928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200" b="1" dirty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Controllo Strategico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395536" y="1124744"/>
            <a:ext cx="5184576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300" b="1" dirty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DUP</a:t>
            </a:r>
            <a:endParaRPr lang="it-IT" sz="22000" b="1" dirty="0">
              <a:solidFill>
                <a:schemeClr val="bg1">
                  <a:lumMod val="9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683568" y="4941168"/>
            <a:ext cx="4680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Corte dei Conti</a:t>
            </a:r>
          </a:p>
        </p:txBody>
      </p:sp>
      <p:sp>
        <p:nvSpPr>
          <p:cNvPr id="27" name="Tito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15200" cy="620688"/>
          </a:xfrm>
        </p:spPr>
        <p:txBody>
          <a:bodyPr>
            <a:normAutofit/>
          </a:bodyPr>
          <a:lstStyle/>
          <a:p>
            <a:pPr algn="l"/>
            <a:r>
              <a:rPr lang="it-IT" sz="2200" b="1" dirty="0"/>
              <a:t>Il sistema dei controlli di qualità</a:t>
            </a:r>
            <a:endParaRPr lang="it-IT" sz="2200" b="1" i="1" dirty="0"/>
          </a:p>
        </p:txBody>
      </p:sp>
      <p:cxnSp>
        <p:nvCxnSpPr>
          <p:cNvPr id="28" name="Connettore 1 27"/>
          <p:cNvCxnSpPr/>
          <p:nvPr/>
        </p:nvCxnSpPr>
        <p:spPr>
          <a:xfrm>
            <a:off x="611560" y="764704"/>
            <a:ext cx="8136904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 descr="Why Customer Satisfaction Is Important - Walker Inform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093296"/>
            <a:ext cx="1266673" cy="732199"/>
          </a:xfrm>
          <a:prstGeom prst="rect">
            <a:avLst/>
          </a:prstGeom>
          <a:noFill/>
        </p:spPr>
      </p:pic>
      <p:sp>
        <p:nvSpPr>
          <p:cNvPr id="2050" name="AutoShape 2" descr="Puzzle icon PNG and SVG Vector Free Downlo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2" name="AutoShape 4" descr="Puzzle icon PNG and SVG Vector Free Downlo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4" name="AutoShape 6" descr="Puzzle Icon in Edu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6" name="AutoShape 8" descr="Puzzle Icon in Edu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8" name="AutoShape 10" descr="Puzzle - Free shapes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62" name="Picture 14" descr="Puzzle - Free business icon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1124744"/>
            <a:ext cx="6264696" cy="4968551"/>
          </a:xfrm>
          <a:prstGeom prst="rect">
            <a:avLst/>
          </a:prstGeom>
          <a:noFill/>
        </p:spPr>
      </p:pic>
      <p:sp>
        <p:nvSpPr>
          <p:cNvPr id="26" name="Segnaposto contenuto 2"/>
          <p:cNvSpPr txBox="1">
            <a:spLocks/>
          </p:cNvSpPr>
          <p:nvPr/>
        </p:nvSpPr>
        <p:spPr>
          <a:xfrm>
            <a:off x="5508104" y="2132856"/>
            <a:ext cx="1296144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ctr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Carte </a:t>
            </a:r>
          </a:p>
          <a:p>
            <a:pPr marR="0" lvl="0" algn="ctr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dei</a:t>
            </a:r>
            <a:r>
              <a:rPr kumimoji="0" lang="it-IT" sz="2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servizi</a:t>
            </a:r>
          </a:p>
        </p:txBody>
      </p:sp>
      <p:sp>
        <p:nvSpPr>
          <p:cNvPr id="30" name="Segnaposto contenuto 2"/>
          <p:cNvSpPr txBox="1">
            <a:spLocks/>
          </p:cNvSpPr>
          <p:nvPr/>
        </p:nvSpPr>
        <p:spPr>
          <a:xfrm>
            <a:off x="1907704" y="3789040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ctr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Certificazioni di </a:t>
            </a:r>
          </a:p>
          <a:p>
            <a:pPr marR="0" lvl="0" algn="ctr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qualità</a:t>
            </a:r>
          </a:p>
        </p:txBody>
      </p:sp>
      <p:sp>
        <p:nvSpPr>
          <p:cNvPr id="31" name="Segnaposto contenuto 2"/>
          <p:cNvSpPr txBox="1">
            <a:spLocks/>
          </p:cNvSpPr>
          <p:nvPr/>
        </p:nvSpPr>
        <p:spPr>
          <a:xfrm>
            <a:off x="4427984" y="4365104"/>
            <a:ext cx="237626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200" b="1" noProof="0" dirty="0"/>
              <a:t>Performance</a:t>
            </a:r>
            <a:endParaRPr kumimoji="0" lang="it-IT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Segnaposto contenuto 2"/>
          <p:cNvSpPr txBox="1">
            <a:spLocks/>
          </p:cNvSpPr>
          <p:nvPr/>
        </p:nvSpPr>
        <p:spPr>
          <a:xfrm>
            <a:off x="2123728" y="1916832"/>
            <a:ext cx="244827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ctr" defTabSz="914400" rtl="0" eaLnBrk="1" fontAlgn="auto" latinLnBrk="0" hangingPunct="1">
              <a:buClrTx/>
              <a:buSzPct val="150000"/>
              <a:tabLst/>
              <a:defRPr/>
            </a:pPr>
            <a:r>
              <a:rPr kumimoji="0" lang="it-IT" sz="24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Questionari di soddisfazione *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1979712" y="5988465"/>
            <a:ext cx="5616624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0" indent="-355600">
              <a:lnSpc>
                <a:spcPct val="150000"/>
              </a:lnSpc>
              <a:spcAft>
                <a:spcPts val="2000"/>
              </a:spcAft>
              <a:buSzPct val="150000"/>
              <a:defRPr/>
            </a:pPr>
            <a:r>
              <a:rPr lang="it-IT" dirty="0"/>
              <a:t>* </a:t>
            </a:r>
            <a:r>
              <a:rPr lang="it-IT" sz="1400" dirty="0"/>
              <a:t>Focus </a:t>
            </a:r>
            <a:r>
              <a:rPr lang="it-IT" sz="1400" dirty="0" err="1"/>
              <a:t>group</a:t>
            </a:r>
            <a:r>
              <a:rPr lang="it-IT" sz="1400" dirty="0"/>
              <a:t>, Feedback personale, Gestione reclami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2" descr="Climaconfort sr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573016"/>
            <a:ext cx="360040" cy="360040"/>
          </a:xfrm>
          <a:prstGeom prst="rect">
            <a:avLst/>
          </a:prstGeom>
          <a:noFill/>
        </p:spPr>
      </p:pic>
      <p:sp>
        <p:nvSpPr>
          <p:cNvPr id="64" name="Rettangolo arrotondato 63"/>
          <p:cNvSpPr/>
          <p:nvPr/>
        </p:nvSpPr>
        <p:spPr>
          <a:xfrm>
            <a:off x="395536" y="980728"/>
            <a:ext cx="2376264" cy="5544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22" name="AutoShape 2" descr="Online sistema di controllo Icona linea concept. Controllo in linea del  sistema vettore piatto simbolo, segno, illustrazione di contorno Immagine e  Vettoriale - Ala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4" name="AutoShape 4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674928" y="5205100"/>
            <a:ext cx="1304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it-IT" sz="1100" dirty="0">
                <a:latin typeface="Calibri (Corpo)"/>
              </a:rPr>
              <a:t>DLgs 29/93 </a:t>
            </a:r>
          </a:p>
          <a:p>
            <a:pPr lvl="0" algn="r"/>
            <a:r>
              <a:rPr lang="it-IT" sz="1100" dirty="0">
                <a:latin typeface="Calibri (Corpo)"/>
              </a:rPr>
              <a:t>Principi erogazione servizi pubblici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674928" y="4586003"/>
            <a:ext cx="1304784" cy="427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it-IT" sz="1100" dirty="0">
                <a:latin typeface="Calibri (Corpo)"/>
              </a:rPr>
              <a:t>DLgs 286/99 </a:t>
            </a:r>
          </a:p>
          <a:p>
            <a:pPr lvl="0" algn="r"/>
            <a:r>
              <a:rPr lang="it-IT" sz="1100" dirty="0">
                <a:latin typeface="Calibri (Corpo)"/>
              </a:rPr>
              <a:t>Carte dei servizi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674928" y="4005064"/>
            <a:ext cx="1304784" cy="427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it-IT" sz="1100" b="1" dirty="0">
                <a:latin typeface="Calibri (Corpo)"/>
              </a:rPr>
              <a:t>2000</a:t>
            </a:r>
          </a:p>
          <a:p>
            <a:pPr lvl="0" algn="r"/>
            <a:r>
              <a:rPr lang="it-IT" sz="1100" b="1" dirty="0">
                <a:latin typeface="Calibri (Corpo)"/>
              </a:rPr>
              <a:t>TUEL art. 147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409939" y="3260884"/>
            <a:ext cx="155331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it-IT" sz="1100" dirty="0">
                <a:latin typeface="Calibri (Corpo)"/>
              </a:rPr>
              <a:t>2005 Dir Ministeriale modalità e strumenti  rilevazione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409939" y="2564904"/>
            <a:ext cx="155331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it-IT" sz="1100" dirty="0">
                <a:latin typeface="Calibri (Corpo)"/>
              </a:rPr>
              <a:t>DLgs150/2009 Produttività,efficienza trasparenza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409939" y="1700808"/>
            <a:ext cx="1553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00000"/>
              </a:lnSpc>
              <a:spcAft>
                <a:spcPts val="0"/>
              </a:spcAft>
            </a:pPr>
            <a:r>
              <a:rPr lang="it-IT" sz="1100" dirty="0">
                <a:latin typeface="Calibri (Corpo)"/>
              </a:rPr>
              <a:t>2020 Corte Conti 18/SEZAUT/INPR</a:t>
            </a:r>
          </a:p>
          <a:p>
            <a:pPr lvl="0" algn="r">
              <a:lnSpc>
                <a:spcPct val="100000"/>
              </a:lnSpc>
              <a:spcAft>
                <a:spcPts val="0"/>
              </a:spcAft>
            </a:pPr>
            <a:r>
              <a:rPr lang="it-IT" sz="1100" dirty="0">
                <a:latin typeface="Calibri (Corpo)"/>
              </a:rPr>
              <a:t>Adeguatezza dei controlli</a:t>
            </a:r>
          </a:p>
        </p:txBody>
      </p:sp>
      <p:grpSp>
        <p:nvGrpSpPr>
          <p:cNvPr id="2" name="Gruppo 59"/>
          <p:cNvGrpSpPr/>
          <p:nvPr/>
        </p:nvGrpSpPr>
        <p:grpSpPr>
          <a:xfrm rot="10800000">
            <a:off x="1880957" y="1196752"/>
            <a:ext cx="746825" cy="5112568"/>
            <a:chOff x="395535" y="1052737"/>
            <a:chExt cx="746825" cy="5184578"/>
          </a:xfrm>
        </p:grpSpPr>
        <p:sp>
          <p:nvSpPr>
            <p:cNvPr id="17" name="Freccia a destra rientrata 16"/>
            <p:cNvSpPr/>
            <p:nvPr/>
          </p:nvSpPr>
          <p:spPr>
            <a:xfrm rot="5400000">
              <a:off x="-1823341" y="3271613"/>
              <a:ext cx="5184578" cy="746825"/>
            </a:xfrm>
            <a:prstGeom prst="notchedRightArrow">
              <a:avLst>
                <a:gd name="adj1" fmla="val 48392"/>
                <a:gd name="adj2" fmla="val 66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Ovale 37"/>
            <p:cNvSpPr/>
            <p:nvPr/>
          </p:nvSpPr>
          <p:spPr>
            <a:xfrm rot="5400000" flipV="1">
              <a:off x="689510" y="4492755"/>
              <a:ext cx="140355" cy="1357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Ovale 34"/>
            <p:cNvSpPr/>
            <p:nvPr/>
          </p:nvSpPr>
          <p:spPr>
            <a:xfrm rot="5400000" flipV="1">
              <a:off x="713649" y="3102725"/>
              <a:ext cx="141575" cy="13978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Ovale 35"/>
            <p:cNvSpPr/>
            <p:nvPr/>
          </p:nvSpPr>
          <p:spPr>
            <a:xfrm rot="5400000" flipV="1">
              <a:off x="713649" y="2441056"/>
              <a:ext cx="141575" cy="13978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57" name="Tito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15200" cy="620688"/>
          </a:xfrm>
        </p:spPr>
        <p:txBody>
          <a:bodyPr>
            <a:normAutofit/>
          </a:bodyPr>
          <a:lstStyle/>
          <a:p>
            <a:pPr algn="l"/>
            <a:r>
              <a:rPr lang="it-IT" sz="2200" b="1" dirty="0"/>
              <a:t>Work in progress</a:t>
            </a:r>
            <a:endParaRPr lang="it-IT" sz="2200" b="1" i="1" dirty="0"/>
          </a:p>
        </p:txBody>
      </p:sp>
      <p:cxnSp>
        <p:nvCxnSpPr>
          <p:cNvPr id="58" name="Connettore 1 57"/>
          <p:cNvCxnSpPr/>
          <p:nvPr/>
        </p:nvCxnSpPr>
        <p:spPr>
          <a:xfrm>
            <a:off x="611560" y="764704"/>
            <a:ext cx="8136904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2" descr="Why Customer Satisfaction Is Important - Walker Inform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69823" y="6194809"/>
            <a:ext cx="1194665" cy="690575"/>
          </a:xfrm>
          <a:prstGeom prst="rect">
            <a:avLst/>
          </a:prstGeom>
          <a:noFill/>
        </p:spPr>
      </p:pic>
      <p:sp>
        <p:nvSpPr>
          <p:cNvPr id="30" name="Ovale 29"/>
          <p:cNvSpPr/>
          <p:nvPr/>
        </p:nvSpPr>
        <p:spPr>
          <a:xfrm rot="16200000" flipV="1">
            <a:off x="2194426" y="2062158"/>
            <a:ext cx="138406" cy="13578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Ovale 31"/>
          <p:cNvSpPr/>
          <p:nvPr/>
        </p:nvSpPr>
        <p:spPr>
          <a:xfrm rot="16200000" flipV="1">
            <a:off x="2202656" y="3507928"/>
            <a:ext cx="138406" cy="13578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Ovale 38"/>
          <p:cNvSpPr/>
          <p:nvPr/>
        </p:nvSpPr>
        <p:spPr>
          <a:xfrm rot="16200000" flipV="1">
            <a:off x="2214342" y="5449544"/>
            <a:ext cx="139609" cy="1397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Segnaposto contenuto 2"/>
          <p:cNvSpPr txBox="1">
            <a:spLocks/>
          </p:cNvSpPr>
          <p:nvPr/>
        </p:nvSpPr>
        <p:spPr>
          <a:xfrm>
            <a:off x="3003691" y="908720"/>
            <a:ext cx="568115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2006	Istituzione </a:t>
            </a:r>
            <a:r>
              <a:rPr kumimoji="0" lang="it-IT" sz="1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Osservatorio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sulla Qualità dei Servizi</a:t>
            </a:r>
          </a:p>
        </p:txBody>
      </p:sp>
      <p:sp>
        <p:nvSpPr>
          <p:cNvPr id="43" name="Segnaposto contenuto 2"/>
          <p:cNvSpPr txBox="1">
            <a:spLocks/>
          </p:cNvSpPr>
          <p:nvPr/>
        </p:nvSpPr>
        <p:spPr>
          <a:xfrm>
            <a:off x="3011171" y="1268760"/>
            <a:ext cx="552965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2007	</a:t>
            </a:r>
            <a:r>
              <a:rPr kumimoji="0" lang="it-IT" sz="1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Indagini</a:t>
            </a:r>
            <a:r>
              <a:rPr kumimoji="0" lang="it-IT" sz="13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pilota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piscine comunali e scuola di musica</a:t>
            </a:r>
            <a:r>
              <a:rPr kumimoji="0" lang="it-IT" sz="13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Verdi</a:t>
            </a:r>
            <a:endParaRPr kumimoji="0" lang="it-IT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Segnaposto contenuto 2"/>
          <p:cNvSpPr txBox="1">
            <a:spLocks/>
          </p:cNvSpPr>
          <p:nvPr/>
        </p:nvSpPr>
        <p:spPr>
          <a:xfrm>
            <a:off x="3014912" y="1628800"/>
            <a:ext cx="545390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2008	Indagini </a:t>
            </a:r>
            <a:r>
              <a:rPr kumimoji="0" lang="it-IT" sz="1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servizi a sportello</a:t>
            </a:r>
            <a:r>
              <a:rPr kumimoji="0" lang="it-IT" sz="13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it-IT" sz="13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URP, SUAP, Anagrafe</a:t>
            </a:r>
            <a:endParaRPr kumimoji="0" lang="it-IT" sz="1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Segnaposto contenuto 2"/>
          <p:cNvSpPr txBox="1">
            <a:spLocks/>
          </p:cNvSpPr>
          <p:nvPr/>
        </p:nvSpPr>
        <p:spPr>
          <a:xfrm>
            <a:off x="3003691" y="1988840"/>
            <a:ext cx="568115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just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2009-10	Circoscrizioni e </a:t>
            </a:r>
            <a:r>
              <a:rPr lang="it-IT" sz="1300" dirty="0"/>
              <a:t>Cimiteri (</a:t>
            </a:r>
            <a:r>
              <a:rPr lang="it-IT" sz="1300" b="1" dirty="0">
                <a:sym typeface="Wingdings" pitchFamily="2" charset="2"/>
              </a:rPr>
              <a:t>analisi delle determinanti</a:t>
            </a:r>
            <a:r>
              <a:rPr lang="it-IT" sz="1300" dirty="0">
                <a:sym typeface="Wingdings" pitchFamily="2" charset="2"/>
              </a:rPr>
              <a:t>)</a:t>
            </a:r>
            <a:endParaRPr kumimoji="0" lang="it-IT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Segnaposto contenuto 2"/>
          <p:cNvSpPr txBox="1">
            <a:spLocks/>
          </p:cNvSpPr>
          <p:nvPr/>
        </p:nvSpPr>
        <p:spPr>
          <a:xfrm>
            <a:off x="3059832" y="3356992"/>
            <a:ext cx="531122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25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	</a:t>
            </a:r>
            <a:r>
              <a:rPr kumimoji="0" lang="it-IT" sz="1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 indagini “continue” 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 5 principali aree di servizio </a:t>
            </a:r>
          </a:p>
          <a:p>
            <a:pPr marR="0" lvl="0" algn="l" defTabSz="914400" rtl="0" eaLnBrk="1" fontAlgn="auto" latinLnBrk="0" hangingPunct="1">
              <a:lnSpc>
                <a:spcPct val="125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it-IT" sz="1300" b="1" i="1" u="sng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 – senza carta                </a:t>
            </a:r>
          </a:p>
        </p:txBody>
      </p:sp>
      <p:graphicFrame>
        <p:nvGraphicFramePr>
          <p:cNvPr id="55" name="Tabella 54"/>
          <p:cNvGraphicFramePr>
            <a:graphicFrameLocks noGrp="1"/>
          </p:cNvGraphicFramePr>
          <p:nvPr/>
        </p:nvGraphicFramePr>
        <p:xfrm>
          <a:off x="3466129" y="3970072"/>
          <a:ext cx="5184576" cy="2227408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3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it-IT" sz="1200" b="1" u="none" strike="noStrike" dirty="0"/>
                        <a:t>Musei</a:t>
                      </a:r>
                      <a:endParaRPr lang="it-IT" sz="12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it-IT" sz="1200" u="none" strike="noStrike" dirty="0"/>
                        <a:t>Soddisfazione attività ordinarie e eventi speciali</a:t>
                      </a:r>
                      <a:endParaRPr lang="it-IT" sz="12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3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it-IT" sz="1200" b="1" u="none" strike="noStrike" dirty="0"/>
                        <a:t>Cultura</a:t>
                      </a:r>
                      <a:endParaRPr lang="it-IT" sz="12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it-IT" sz="1200" u="none" strike="noStrike" dirty="0"/>
                        <a:t>Soddisfazione delle attività della Scuola di Musica G. Verdi</a:t>
                      </a:r>
                      <a:endParaRPr lang="it-IT" sz="12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3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it-IT" sz="1200" b="1" u="none" strike="noStrike" dirty="0"/>
                        <a:t>Politiche giovanili</a:t>
                      </a:r>
                      <a:endParaRPr lang="it-IT" sz="12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it-IT" sz="1200" u="none" strike="noStrike" dirty="0"/>
                        <a:t>Soddisfazione dei laboratori di Officina Giovani </a:t>
                      </a:r>
                      <a:endParaRPr lang="it-IT" sz="12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3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it-IT" sz="1200" b="1" u="none" strike="noStrike" dirty="0"/>
                        <a:t>Anagrafe</a:t>
                      </a:r>
                      <a:endParaRPr lang="it-IT" sz="12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it-IT" sz="1200" u="none" strike="noStrike" dirty="0"/>
                        <a:t>Servizi demografici on-line</a:t>
                      </a:r>
                      <a:endParaRPr lang="it-IT" sz="12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3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it-IT" sz="1200" b="1" u="none" strike="noStrike" dirty="0"/>
                        <a:t>Pubblica Istruzione</a:t>
                      </a:r>
                      <a:endParaRPr lang="it-IT" sz="12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it-IT" sz="1200" u="none" strike="noStrike" dirty="0"/>
                        <a:t>Soddisfazione del servizio Centri Gioco</a:t>
                      </a:r>
                      <a:endParaRPr lang="it-IT" sz="12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3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it-IT" sz="12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it-IT" sz="1200" u="none" strike="noStrike" dirty="0"/>
                        <a:t>Soddisfazione del servizio Nido</a:t>
                      </a:r>
                      <a:endParaRPr lang="it-IT" sz="12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3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it-IT" sz="1200" b="0" i="0" u="none" strike="noStrike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it-IT" sz="1200" u="none" strike="noStrike" dirty="0"/>
                        <a:t>Soddisfazione delle Scuole infanzia comunali</a:t>
                      </a:r>
                      <a:endParaRPr lang="it-IT" sz="12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97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it-IT" sz="12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it-IT" sz="1200" u="none" strike="noStrike" dirty="0"/>
                        <a:t>Monitoraggio mense - personale e dietiste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9" name="Segnaposto contenuto 2"/>
          <p:cNvSpPr txBox="1">
            <a:spLocks/>
          </p:cNvSpPr>
          <p:nvPr/>
        </p:nvSpPr>
        <p:spPr>
          <a:xfrm>
            <a:off x="2987824" y="2276872"/>
            <a:ext cx="568863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01700" lvl="0" indent="-901700">
              <a:lnSpc>
                <a:spcPct val="125000"/>
              </a:lnSpc>
              <a:defRPr/>
            </a:pPr>
            <a:r>
              <a:rPr kumimoji="0" lang="it-IT" sz="1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2011-21 	H</a:t>
            </a:r>
            <a:r>
              <a:rPr lang="it-IT" sz="1300" dirty="0"/>
              <a:t>anno svolto almeno una volta il controllo di qualità i servizi: </a:t>
            </a:r>
            <a:r>
              <a:rPr lang="it-IT" sz="1300" b="1" dirty="0"/>
              <a:t>URP, SUAP, servizi demografici, piscine, servizi cimiteriali, servizio mensa, asilo nido e centri gioco, scuola dell’infanzia comunale,  scuola di musica Verdi, museo civico Palazzo Pretorio, museo Pecci</a:t>
            </a:r>
            <a:endParaRPr kumimoji="0" lang="it-IT" sz="1300" b="1" i="1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contenuto 2"/>
          <p:cNvSpPr txBox="1">
            <a:spLocks/>
          </p:cNvSpPr>
          <p:nvPr/>
        </p:nvSpPr>
        <p:spPr>
          <a:xfrm>
            <a:off x="1043608" y="1700808"/>
            <a:ext cx="2304256" cy="8386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47% tasso di adesione</a:t>
            </a:r>
          </a:p>
          <a:p>
            <a:pPr lvl="0">
              <a:lnSpc>
                <a:spcPct val="150000"/>
              </a:lnSpc>
              <a:defRPr/>
            </a:pPr>
            <a:r>
              <a:rPr lang="it-IT" b="1" dirty="0">
                <a:solidFill>
                  <a:schemeClr val="accent3">
                    <a:lumMod val="75000"/>
                  </a:schemeClr>
                </a:solidFill>
              </a:rPr>
              <a:t>82% WEB</a:t>
            </a:r>
            <a:endParaRPr lang="it-IT" b="1" noProof="0" dirty="0"/>
          </a:p>
        </p:txBody>
      </p:sp>
      <p:grpSp>
        <p:nvGrpSpPr>
          <p:cNvPr id="24" name="Gruppo 23"/>
          <p:cNvGrpSpPr/>
          <p:nvPr/>
        </p:nvGrpSpPr>
        <p:grpSpPr>
          <a:xfrm>
            <a:off x="288032" y="2780929"/>
            <a:ext cx="4067944" cy="3005272"/>
            <a:chOff x="0" y="2955276"/>
            <a:chExt cx="3875858" cy="2921994"/>
          </a:xfrm>
        </p:grpSpPr>
        <p:pic>
          <p:nvPicPr>
            <p:cNvPr id="28676" name="Picture 4" descr="2,211,527 Foto Icona Uomo, Immagini e Vettorial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75056" y="3232691"/>
              <a:ext cx="2500802" cy="2644579"/>
            </a:xfrm>
            <a:prstGeom prst="rect">
              <a:avLst/>
            </a:prstGeom>
            <a:noFill/>
          </p:spPr>
        </p:pic>
        <p:pic>
          <p:nvPicPr>
            <p:cNvPr id="28674" name="Picture 2" descr="Donn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2955276"/>
              <a:ext cx="2672407" cy="2826052"/>
            </a:xfrm>
            <a:prstGeom prst="rect">
              <a:avLst/>
            </a:prstGeom>
            <a:noFill/>
          </p:spPr>
        </p:pic>
        <p:sp>
          <p:nvSpPr>
            <p:cNvPr id="22" name="CasellaDiTesto 21"/>
            <p:cNvSpPr txBox="1"/>
            <p:nvPr/>
          </p:nvSpPr>
          <p:spPr>
            <a:xfrm>
              <a:off x="1063723" y="3634810"/>
              <a:ext cx="720080" cy="389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dirty="0">
                  <a:solidFill>
                    <a:schemeClr val="bg1"/>
                  </a:solidFill>
                </a:rPr>
                <a:t>63%</a:t>
              </a:r>
            </a:p>
          </p:txBody>
        </p:sp>
        <p:sp>
          <p:nvSpPr>
            <p:cNvPr id="23" name="CasellaDiTesto 22"/>
            <p:cNvSpPr txBox="1"/>
            <p:nvPr/>
          </p:nvSpPr>
          <p:spPr>
            <a:xfrm>
              <a:off x="2339752" y="3770715"/>
              <a:ext cx="720080" cy="389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dirty="0">
                  <a:solidFill>
                    <a:schemeClr val="bg1"/>
                  </a:solidFill>
                </a:rPr>
                <a:t>37%</a:t>
              </a:r>
            </a:p>
          </p:txBody>
        </p:sp>
      </p:grpSp>
      <p:pic>
        <p:nvPicPr>
          <p:cNvPr id="51" name="Picture 2" descr="Climaconfort sr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2060848"/>
            <a:ext cx="648072" cy="629011"/>
          </a:xfrm>
          <a:prstGeom prst="rect">
            <a:avLst/>
          </a:prstGeom>
          <a:noFill/>
        </p:spPr>
      </p:pic>
      <p:sp>
        <p:nvSpPr>
          <p:cNvPr id="41" name="Tito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15200" cy="620688"/>
          </a:xfrm>
        </p:spPr>
        <p:txBody>
          <a:bodyPr>
            <a:normAutofit/>
          </a:bodyPr>
          <a:lstStyle/>
          <a:p>
            <a:pPr algn="l"/>
            <a:r>
              <a:rPr lang="it-IT" sz="2200" b="1" dirty="0"/>
              <a:t>I numeri</a:t>
            </a:r>
            <a:endParaRPr lang="it-IT" sz="2200" i="1" dirty="0"/>
          </a:p>
        </p:txBody>
      </p:sp>
      <p:cxnSp>
        <p:nvCxnSpPr>
          <p:cNvPr id="42" name="Connettore 1 41"/>
          <p:cNvCxnSpPr/>
          <p:nvPr/>
        </p:nvCxnSpPr>
        <p:spPr>
          <a:xfrm>
            <a:off x="611560" y="764704"/>
            <a:ext cx="8136904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sellaDiTesto 42"/>
          <p:cNvSpPr txBox="1"/>
          <p:nvPr/>
        </p:nvSpPr>
        <p:spPr>
          <a:xfrm>
            <a:off x="827584" y="6165304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b="1" i="1" dirty="0"/>
              <a:t>Anni 2019/2020 (2021 anno “pandemia”). La costruzione ex-post della lettura organica che segue ha richiesto l’armonizzazione dei risultati secondo una scala comune e una comune legenda interpretativa</a:t>
            </a:r>
          </a:p>
        </p:txBody>
      </p:sp>
      <p:sp>
        <p:nvSpPr>
          <p:cNvPr id="46" name="Segnaposto contenuto 2"/>
          <p:cNvSpPr txBox="1">
            <a:spLocks/>
          </p:cNvSpPr>
          <p:nvPr/>
        </p:nvSpPr>
        <p:spPr>
          <a:xfrm>
            <a:off x="971600" y="1052736"/>
            <a:ext cx="2664296" cy="7687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it-IT" sz="3200" b="1" dirty="0"/>
              <a:t>3.676 </a:t>
            </a:r>
            <a:r>
              <a:rPr lang="it-IT" sz="2400" b="1" dirty="0"/>
              <a:t>questionari</a:t>
            </a:r>
          </a:p>
          <a:p>
            <a:pPr marR="0" lvl="0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Rettangolo arrotondato 46"/>
          <p:cNvSpPr/>
          <p:nvPr/>
        </p:nvSpPr>
        <p:spPr>
          <a:xfrm>
            <a:off x="539552" y="1124744"/>
            <a:ext cx="3672408" cy="4752528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9" name="Picture 2" descr="Why Customer Satisfaction Is Important - Walker Informati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68344" y="6093296"/>
            <a:ext cx="1266673" cy="732199"/>
          </a:xfrm>
          <a:prstGeom prst="rect">
            <a:avLst/>
          </a:prstGeom>
          <a:noFill/>
        </p:spPr>
      </p:pic>
      <p:sp>
        <p:nvSpPr>
          <p:cNvPr id="20" name="Rettangolo arrotondato 19"/>
          <p:cNvSpPr/>
          <p:nvPr/>
        </p:nvSpPr>
        <p:spPr>
          <a:xfrm>
            <a:off x="4716016" y="1124744"/>
            <a:ext cx="3960440" cy="47525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772" name="AutoShape 4" descr="Sentimento, molto, soddisfatti Icona in Google Mater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2774" name="AutoShape 6" descr="Sentimento, molto, soddisfatti Icona in Google Mater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2776" name="AutoShape 8" descr="Sentimento, molto, soddisfatti Icona in Google Mater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2778" name="AutoShape 10" descr="Sentimento, soddisfatto, alt Icona in Material Round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32782" name="Picture 14" descr="Satisfied Customer Png Download - Happy Customer Icon Png, Transparent Png  - kind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2708920"/>
            <a:ext cx="3096344" cy="3005275"/>
          </a:xfrm>
          <a:prstGeom prst="rect">
            <a:avLst/>
          </a:prstGeom>
          <a:noFill/>
        </p:spPr>
      </p:pic>
      <p:sp>
        <p:nvSpPr>
          <p:cNvPr id="31" name="Segnaposto contenuto 2"/>
          <p:cNvSpPr txBox="1">
            <a:spLocks/>
          </p:cNvSpPr>
          <p:nvPr/>
        </p:nvSpPr>
        <p:spPr>
          <a:xfrm>
            <a:off x="5508104" y="1412776"/>
            <a:ext cx="2376264" cy="16074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defRPr/>
            </a:pPr>
            <a:r>
              <a:rPr lang="it-IT" sz="4400" b="1" dirty="0"/>
              <a:t>93% </a:t>
            </a:r>
          </a:p>
          <a:p>
            <a:pPr lvl="0" algn="ctr">
              <a:defRPr/>
            </a:pPr>
            <a:r>
              <a:rPr lang="it-IT" sz="2400" b="1" dirty="0"/>
              <a:t>soddisfatti</a:t>
            </a:r>
          </a:p>
          <a:p>
            <a:pPr marR="0" lvl="0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o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15200" cy="620688"/>
          </a:xfrm>
        </p:spPr>
        <p:txBody>
          <a:bodyPr>
            <a:normAutofit/>
          </a:bodyPr>
          <a:lstStyle/>
          <a:p>
            <a:pPr algn="l"/>
            <a:r>
              <a:rPr lang="it-IT" sz="2200" b="1" dirty="0"/>
              <a:t>I questionari</a:t>
            </a:r>
            <a:endParaRPr lang="it-IT" sz="2200" i="1" dirty="0"/>
          </a:p>
        </p:txBody>
      </p:sp>
      <p:cxnSp>
        <p:nvCxnSpPr>
          <p:cNvPr id="42" name="Connettore 1 41"/>
          <p:cNvCxnSpPr/>
          <p:nvPr/>
        </p:nvCxnSpPr>
        <p:spPr>
          <a:xfrm>
            <a:off x="611560" y="764704"/>
            <a:ext cx="8136904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egnaposto contenuto 2"/>
          <p:cNvSpPr txBox="1">
            <a:spLocks/>
          </p:cNvSpPr>
          <p:nvPr/>
        </p:nvSpPr>
        <p:spPr>
          <a:xfrm>
            <a:off x="971600" y="1340768"/>
            <a:ext cx="2232248" cy="459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it-IT" b="1" dirty="0"/>
              <a:t>N. Interviste</a:t>
            </a:r>
          </a:p>
        </p:txBody>
      </p:sp>
      <p:pic>
        <p:nvPicPr>
          <p:cNvPr id="39" name="Picture 2" descr="Why Customer Satisfaction Is Important - Walker Inform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093296"/>
            <a:ext cx="1266673" cy="732199"/>
          </a:xfrm>
          <a:prstGeom prst="rect">
            <a:avLst/>
          </a:prstGeom>
          <a:noFill/>
        </p:spPr>
      </p:pic>
      <p:sp>
        <p:nvSpPr>
          <p:cNvPr id="29" name="Segnaposto contenuto 2"/>
          <p:cNvSpPr txBox="1">
            <a:spLocks/>
          </p:cNvSpPr>
          <p:nvPr/>
        </p:nvSpPr>
        <p:spPr>
          <a:xfrm>
            <a:off x="5292080" y="1268760"/>
            <a:ext cx="2232248" cy="459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it-IT" b="1" dirty="0"/>
              <a:t>Tasso di risposta </a:t>
            </a:r>
            <a:r>
              <a:rPr lang="it-IT" sz="1050" b="1" dirty="0"/>
              <a:t>(a)</a:t>
            </a:r>
          </a:p>
        </p:txBody>
      </p:sp>
      <p:sp>
        <p:nvSpPr>
          <p:cNvPr id="30" name="Rettangolo arrotondato 29"/>
          <p:cNvSpPr/>
          <p:nvPr/>
        </p:nvSpPr>
        <p:spPr>
          <a:xfrm>
            <a:off x="539552" y="1124744"/>
            <a:ext cx="3816424" cy="4896544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arrotondato 30"/>
          <p:cNvSpPr/>
          <p:nvPr/>
        </p:nvSpPr>
        <p:spPr>
          <a:xfrm>
            <a:off x="4788024" y="1124744"/>
            <a:ext cx="3888432" cy="4896544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5" name="Grafico 14"/>
          <p:cNvGraphicFramePr/>
          <p:nvPr/>
        </p:nvGraphicFramePr>
        <p:xfrm>
          <a:off x="4932040" y="1700808"/>
          <a:ext cx="36004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5292080" y="5445224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(a) Per Prato Estate, il Museo Pretorio e URP non è disponibile il dato sul totale dei questionari inviati</a:t>
            </a:r>
          </a:p>
        </p:txBody>
      </p:sp>
      <p:graphicFrame>
        <p:nvGraphicFramePr>
          <p:cNvPr id="12" name="Grafico 11"/>
          <p:cNvGraphicFramePr/>
          <p:nvPr/>
        </p:nvGraphicFramePr>
        <p:xfrm>
          <a:off x="683568" y="1844824"/>
          <a:ext cx="3384375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7715200" cy="620688"/>
          </a:xfrm>
        </p:spPr>
        <p:txBody>
          <a:bodyPr>
            <a:normAutofit/>
          </a:bodyPr>
          <a:lstStyle/>
          <a:p>
            <a:pPr algn="l"/>
            <a:r>
              <a:rPr lang="it-IT" sz="2200" b="1" dirty="0"/>
              <a:t>L’identikit degli utenti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611560" y="620688"/>
            <a:ext cx="8136904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AutoShape 2" descr="Online sistema di controllo Icona linea concept. Controllo in linea del  sistema vettore piatto simbolo, segno, illustrazione di contorno Immagine e  Vettoriale - Ala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4" name="AutoShape 4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6" name="AutoShape 6" descr="Immagini Belle : Rete, persone, attività commerciale, icona, sociale,  amico, tecnologia, concetto, gestione, netto, capo, società, marketing,  comunità, squadra, connessione, organizzazione, comunicazione, networking,  folla, azienda, Collegare, Line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8" name="Picture 2" descr="Why Customer Satisfaction Is Important - Walker Inform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6093296"/>
            <a:ext cx="1266673" cy="732199"/>
          </a:xfrm>
          <a:prstGeom prst="rect">
            <a:avLst/>
          </a:prstGeom>
          <a:noFill/>
        </p:spPr>
      </p:pic>
      <p:sp>
        <p:nvSpPr>
          <p:cNvPr id="30724" name="AutoShape 4" descr="Italia Icona in Flag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0726" name="AutoShape 6" descr="Italia Icona in Flag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6" name="AutoShape 2" descr="Profilo donna Immagini Vettoriali Stock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3" name="Picture 8" descr="Biscot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420888"/>
            <a:ext cx="720080" cy="720080"/>
          </a:xfrm>
          <a:prstGeom prst="rect">
            <a:avLst/>
          </a:prstGeom>
          <a:noFill/>
        </p:spPr>
      </p:pic>
      <p:pic>
        <p:nvPicPr>
          <p:cNvPr id="1028" name="Picture 4" descr="simbolo di genere femminile icona blocco e linea d'amore 2566715 - Scarica  Immagini Vettoriali Gratis, Grafica Vettoriale, e Disegno Modell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1052736"/>
            <a:ext cx="1080120" cy="1080120"/>
          </a:xfrm>
          <a:prstGeom prst="rect">
            <a:avLst/>
          </a:prstGeom>
          <a:noFill/>
        </p:spPr>
      </p:pic>
      <p:pic>
        <p:nvPicPr>
          <p:cNvPr id="1032" name="Picture 8" descr="Icona rughe per adulti. Contorno grinze vettore adulto icona colore piatto  isolato Immagine e Vettoriale - Alam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484816"/>
            <a:ext cx="648072" cy="862028"/>
          </a:xfrm>
          <a:prstGeom prst="rect">
            <a:avLst/>
          </a:prstGeom>
          <a:noFill/>
        </p:spPr>
      </p:pic>
      <p:pic>
        <p:nvPicPr>
          <p:cNvPr id="31" name="Picture 16" descr="Certificato, premio, diploma Icona in Banking Icons Vect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4653136"/>
            <a:ext cx="1152128" cy="1152128"/>
          </a:xfrm>
          <a:prstGeom prst="rect">
            <a:avLst/>
          </a:prstGeom>
          <a:noFill/>
        </p:spPr>
      </p:pic>
      <p:sp>
        <p:nvSpPr>
          <p:cNvPr id="33" name="Segnaposto contenuto 2"/>
          <p:cNvSpPr>
            <a:spLocks noGrp="1"/>
          </p:cNvSpPr>
          <p:nvPr>
            <p:ph idx="1"/>
          </p:nvPr>
        </p:nvSpPr>
        <p:spPr>
          <a:xfrm>
            <a:off x="611560" y="1196752"/>
            <a:ext cx="4320480" cy="4248472"/>
          </a:xfrm>
        </p:spPr>
        <p:txBody>
          <a:bodyPr>
            <a:noAutofit/>
          </a:bodyPr>
          <a:lstStyle/>
          <a:p>
            <a:pPr marL="622300" indent="-622300">
              <a:lnSpc>
                <a:spcPct val="150000"/>
              </a:lnSpc>
              <a:spcAft>
                <a:spcPts val="200"/>
              </a:spcAft>
              <a:buClr>
                <a:schemeClr val="tx1"/>
              </a:buClr>
              <a:buSzPct val="200000"/>
            </a:pPr>
            <a:r>
              <a:rPr lang="it-IT" sz="1400" b="1" dirty="0"/>
              <a:t>Donna		63</a:t>
            </a:r>
            <a:r>
              <a:rPr lang="it-IT" sz="1600" b="1" dirty="0"/>
              <a:t>%</a:t>
            </a:r>
            <a:endParaRPr lang="it-IT" sz="1400" b="1" dirty="0"/>
          </a:p>
          <a:p>
            <a:pPr marL="622300" indent="-622300">
              <a:lnSpc>
                <a:spcPct val="150000"/>
              </a:lnSpc>
              <a:spcAft>
                <a:spcPts val="200"/>
              </a:spcAft>
              <a:buClr>
                <a:schemeClr val="tx1"/>
              </a:buClr>
              <a:buSzPct val="200000"/>
              <a:buNone/>
            </a:pPr>
            <a:endParaRPr lang="it-IT" sz="1400" b="1" dirty="0"/>
          </a:p>
          <a:p>
            <a:pPr marL="622300" indent="-622300">
              <a:lnSpc>
                <a:spcPct val="150000"/>
              </a:lnSpc>
              <a:spcAft>
                <a:spcPts val="200"/>
              </a:spcAft>
              <a:buClr>
                <a:schemeClr val="tx1"/>
              </a:buClr>
              <a:buSzPct val="200000"/>
              <a:buNone/>
            </a:pPr>
            <a:endParaRPr lang="it-IT" sz="1400" b="1" dirty="0"/>
          </a:p>
          <a:p>
            <a:pPr marL="622300" indent="-622300">
              <a:lnSpc>
                <a:spcPct val="150000"/>
              </a:lnSpc>
              <a:spcAft>
                <a:spcPts val="200"/>
              </a:spcAft>
              <a:buClr>
                <a:schemeClr val="tx1"/>
              </a:buClr>
              <a:buSzPct val="200000"/>
            </a:pPr>
            <a:r>
              <a:rPr lang="it-IT" sz="1400" b="1" dirty="0"/>
              <a:t>Cittadinanza italiana	</a:t>
            </a:r>
            <a:r>
              <a:rPr lang="it-IT" sz="1600" b="1" dirty="0"/>
              <a:t>79%</a:t>
            </a:r>
            <a:endParaRPr lang="it-IT" sz="1400" b="1" dirty="0"/>
          </a:p>
          <a:p>
            <a:pPr marL="622300" indent="-622300">
              <a:lnSpc>
                <a:spcPct val="150000"/>
              </a:lnSpc>
              <a:spcAft>
                <a:spcPts val="200"/>
              </a:spcAft>
              <a:buClr>
                <a:schemeClr val="tx1"/>
              </a:buClr>
              <a:buSzPct val="200000"/>
              <a:buNone/>
            </a:pPr>
            <a:endParaRPr lang="it-IT" sz="1400" b="1" dirty="0"/>
          </a:p>
          <a:p>
            <a:pPr marL="622300" indent="-622300">
              <a:lnSpc>
                <a:spcPct val="150000"/>
              </a:lnSpc>
              <a:spcAft>
                <a:spcPts val="200"/>
              </a:spcAft>
              <a:buClr>
                <a:schemeClr val="tx1"/>
              </a:buClr>
              <a:buSzPct val="200000"/>
              <a:buNone/>
            </a:pPr>
            <a:endParaRPr lang="it-IT" sz="1400" b="1" dirty="0"/>
          </a:p>
          <a:p>
            <a:pPr marL="622300" indent="-622300">
              <a:lnSpc>
                <a:spcPct val="150000"/>
              </a:lnSpc>
              <a:spcAft>
                <a:spcPts val="200"/>
              </a:spcAft>
              <a:buClr>
                <a:schemeClr val="tx1"/>
              </a:buClr>
              <a:buSzPct val="200000"/>
            </a:pPr>
            <a:r>
              <a:rPr lang="it-IT" sz="1400" b="1" dirty="0"/>
              <a:t>31-45 anni		</a:t>
            </a:r>
            <a:r>
              <a:rPr lang="it-IT" sz="1600" b="1" dirty="0"/>
              <a:t>42%</a:t>
            </a:r>
            <a:endParaRPr lang="it-IT" sz="1400" b="1" dirty="0"/>
          </a:p>
          <a:p>
            <a:pPr marL="622300" indent="-622300">
              <a:lnSpc>
                <a:spcPct val="150000"/>
              </a:lnSpc>
              <a:spcAft>
                <a:spcPts val="200"/>
              </a:spcAft>
              <a:buClr>
                <a:schemeClr val="tx1"/>
              </a:buClr>
              <a:buSzPct val="200000"/>
            </a:pPr>
            <a:endParaRPr lang="it-IT" sz="1400" b="1" dirty="0"/>
          </a:p>
          <a:p>
            <a:pPr marL="622300" indent="-622300">
              <a:lnSpc>
                <a:spcPct val="150000"/>
              </a:lnSpc>
              <a:spcAft>
                <a:spcPts val="200"/>
              </a:spcAft>
              <a:buClr>
                <a:schemeClr val="tx1"/>
              </a:buClr>
              <a:buSzPct val="200000"/>
              <a:buNone/>
            </a:pPr>
            <a:endParaRPr lang="it-IT" sz="1400" b="1" dirty="0"/>
          </a:p>
          <a:p>
            <a:pPr marL="622300" indent="-622300">
              <a:lnSpc>
                <a:spcPct val="150000"/>
              </a:lnSpc>
              <a:spcAft>
                <a:spcPts val="200"/>
              </a:spcAft>
              <a:buClr>
                <a:schemeClr val="tx1"/>
              </a:buClr>
              <a:buSzPct val="200000"/>
            </a:pPr>
            <a:r>
              <a:rPr lang="it-IT" sz="1400" b="1" dirty="0"/>
              <a:t>Diploma		</a:t>
            </a:r>
            <a:r>
              <a:rPr lang="it-IT" sz="1600" b="1" dirty="0"/>
              <a:t>46%</a:t>
            </a:r>
            <a:endParaRPr lang="it-IT" sz="1400" b="1" dirty="0"/>
          </a:p>
          <a:p>
            <a:pPr algn="just">
              <a:lnSpc>
                <a:spcPct val="150000"/>
              </a:lnSpc>
              <a:buSzPct val="150000"/>
              <a:buNone/>
            </a:pPr>
            <a:endParaRPr lang="it-IT" sz="16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5724128" y="1268760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Scuola dell’infanzia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7596336" y="126876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91%</a:t>
            </a:r>
          </a:p>
        </p:txBody>
      </p:sp>
      <p:pic>
        <p:nvPicPr>
          <p:cNvPr id="18" name="Picture 4" descr="simbolo di genere femminile icona blocco e linea d'amore 2566715 - Scarica  Immagini Vettoriali Gratis, Grafica Vettoriale, e Disegno Modell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556792"/>
            <a:ext cx="504056" cy="504056"/>
          </a:xfrm>
          <a:prstGeom prst="rect">
            <a:avLst/>
          </a:prstGeom>
          <a:noFill/>
        </p:spPr>
      </p:pic>
      <p:pic>
        <p:nvPicPr>
          <p:cNvPr id="19" name="Picture 4" descr="simbolo di genere femminile icona blocco e linea d'amore 2566715 - Scarica  Immagini Vettoriali Gratis, Grafica Vettoriale, e Disegno Modell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1556792"/>
            <a:ext cx="504056" cy="504056"/>
          </a:xfrm>
          <a:prstGeom prst="rect">
            <a:avLst/>
          </a:prstGeom>
          <a:noFill/>
        </p:spPr>
      </p:pic>
      <p:pic>
        <p:nvPicPr>
          <p:cNvPr id="20" name="Picture 4" descr="simbolo di genere femminile icona blocco e linea d'amore 2566715 - Scarica  Immagini Vettoriali Gratis, Grafica Vettoriale, e Disegno Modell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1556792"/>
            <a:ext cx="504056" cy="504056"/>
          </a:xfrm>
          <a:prstGeom prst="rect">
            <a:avLst/>
          </a:prstGeom>
          <a:noFill/>
        </p:spPr>
      </p:pic>
      <p:pic>
        <p:nvPicPr>
          <p:cNvPr id="21" name="Picture 4" descr="simbolo di genere femminile icona blocco e linea d'amore 2566715 - Scarica  Immagini Vettoriali Gratis, Grafica Vettoriale, e Disegno Modell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556792"/>
            <a:ext cx="504056" cy="504056"/>
          </a:xfrm>
          <a:prstGeom prst="rect">
            <a:avLst/>
          </a:prstGeom>
          <a:noFill/>
        </p:spPr>
      </p:pic>
      <p:pic>
        <p:nvPicPr>
          <p:cNvPr id="13314" name="Picture 2" descr="Terra Vettore Icona, Clipart Del Mondo, Icone Della Terra ..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2745433"/>
            <a:ext cx="467543" cy="467543"/>
          </a:xfrm>
          <a:prstGeom prst="rect">
            <a:avLst/>
          </a:prstGeom>
          <a:noFill/>
        </p:spPr>
      </p:pic>
      <p:sp>
        <p:nvSpPr>
          <p:cNvPr id="24" name="CasellaDiTesto 23"/>
          <p:cNvSpPr txBox="1"/>
          <p:nvPr/>
        </p:nvSpPr>
        <p:spPr>
          <a:xfrm>
            <a:off x="5724128" y="2420888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URP  cittadini stranieri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7596336" y="2420888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52%</a:t>
            </a:r>
          </a:p>
        </p:txBody>
      </p:sp>
      <p:pic>
        <p:nvPicPr>
          <p:cNvPr id="27" name="Picture 2" descr="Terra Vettore Icona, Clipart Del Mondo, Icone Della Terra ..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80721" y="2745433"/>
            <a:ext cx="467543" cy="467543"/>
          </a:xfrm>
          <a:prstGeom prst="rect">
            <a:avLst/>
          </a:prstGeom>
          <a:noFill/>
        </p:spPr>
      </p:pic>
      <p:pic>
        <p:nvPicPr>
          <p:cNvPr id="28" name="Picture 2" descr="Terra Vettore Icona, Clipart Del Mondo, Icone Della Terra ..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84777" y="2745433"/>
            <a:ext cx="467543" cy="467543"/>
          </a:xfrm>
          <a:prstGeom prst="rect">
            <a:avLst/>
          </a:prstGeom>
          <a:noFill/>
        </p:spPr>
      </p:pic>
      <p:pic>
        <p:nvPicPr>
          <p:cNvPr id="29" name="Picture 2" descr="Terra Vettore Icona, Clipart Del Mondo, Icone Della Terra ..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16825" y="2745433"/>
            <a:ext cx="467543" cy="467543"/>
          </a:xfrm>
          <a:prstGeom prst="rect">
            <a:avLst/>
          </a:prstGeom>
          <a:noFill/>
        </p:spPr>
      </p:pic>
      <p:sp>
        <p:nvSpPr>
          <p:cNvPr id="32" name="CasellaDiTesto 31"/>
          <p:cNvSpPr txBox="1"/>
          <p:nvPr/>
        </p:nvSpPr>
        <p:spPr>
          <a:xfrm>
            <a:off x="5724128" y="354320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Officina Giovani under30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7668344" y="35432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100%</a:t>
            </a:r>
          </a:p>
        </p:txBody>
      </p:sp>
      <p:pic>
        <p:nvPicPr>
          <p:cNvPr id="13316" name="Picture 4" descr="Icona Felice Delle Giovani Coppie Illustrazione di Stock ...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831232"/>
            <a:ext cx="749896" cy="749896"/>
          </a:xfrm>
          <a:prstGeom prst="rect">
            <a:avLst/>
          </a:prstGeom>
          <a:noFill/>
        </p:spPr>
      </p:pic>
      <p:pic>
        <p:nvPicPr>
          <p:cNvPr id="38" name="Picture 4" descr="Icona Felice Delle Giovani Coppie Illustrazione di Stock ...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264" y="3831232"/>
            <a:ext cx="749896" cy="749896"/>
          </a:xfrm>
          <a:prstGeom prst="rect">
            <a:avLst/>
          </a:prstGeom>
          <a:noFill/>
        </p:spPr>
      </p:pic>
      <p:sp>
        <p:nvSpPr>
          <p:cNvPr id="40" name="CasellaDiTesto 39"/>
          <p:cNvSpPr txBox="1"/>
          <p:nvPr/>
        </p:nvSpPr>
        <p:spPr>
          <a:xfrm>
            <a:off x="5724128" y="477740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Scuola Musica laureati</a:t>
            </a:r>
          </a:p>
        </p:txBody>
      </p:sp>
      <p:sp>
        <p:nvSpPr>
          <p:cNvPr id="41" name="CasellaDiTesto 40"/>
          <p:cNvSpPr txBox="1"/>
          <p:nvPr/>
        </p:nvSpPr>
        <p:spPr>
          <a:xfrm>
            <a:off x="7668344" y="477740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51%</a:t>
            </a:r>
          </a:p>
        </p:txBody>
      </p:sp>
      <p:pic>
        <p:nvPicPr>
          <p:cNvPr id="13318" name="Picture 6" descr="Disegno Dellicona Del Cappello Di Diploma, Clipart Di Cappello Di Laurea,  Icone Di Laurea, Icone Di Protezione PNG e Vector per il download gratuit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6136" y="5013176"/>
            <a:ext cx="576064" cy="576064"/>
          </a:xfrm>
          <a:prstGeom prst="rect">
            <a:avLst/>
          </a:prstGeom>
          <a:noFill/>
        </p:spPr>
      </p:pic>
      <p:pic>
        <p:nvPicPr>
          <p:cNvPr id="42" name="Picture 6" descr="Disegno Dellicona Del Cappello Di Diploma, Clipart Di Cappello Di Laurea,  Icone Di Laurea, Icone Di Protezione PNG e Vector per il download gratuit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5013176"/>
            <a:ext cx="576064" cy="576064"/>
          </a:xfrm>
          <a:prstGeom prst="rect">
            <a:avLst/>
          </a:prstGeom>
          <a:noFill/>
        </p:spPr>
      </p:pic>
      <p:pic>
        <p:nvPicPr>
          <p:cNvPr id="43" name="Picture 6" descr="Disegno Dellicona Del Cappello Di Diploma, Clipart Di Cappello Di Laurea,  Icone Di Laurea, Icone Di Protezione PNG e Vector per il download gratuit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8264" y="5013176"/>
            <a:ext cx="576064" cy="576064"/>
          </a:xfrm>
          <a:prstGeom prst="rect">
            <a:avLst/>
          </a:prstGeom>
          <a:noFill/>
        </p:spPr>
      </p:pic>
      <p:pic>
        <p:nvPicPr>
          <p:cNvPr id="44" name="Picture 6" descr="Disegno Dellicona Del Cappello Di Diploma, Clipart Di Cappello Di Laurea,  Icone Di Laurea, Icone Di Protezione PNG e Vector per il download gratuit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5013176"/>
            <a:ext cx="576064" cy="576064"/>
          </a:xfrm>
          <a:prstGeom prst="rect">
            <a:avLst/>
          </a:prstGeom>
          <a:noFill/>
        </p:spPr>
      </p:pic>
      <p:sp>
        <p:nvSpPr>
          <p:cNvPr id="46" name="Rettangolo arrotondato 45"/>
          <p:cNvSpPr/>
          <p:nvPr/>
        </p:nvSpPr>
        <p:spPr>
          <a:xfrm>
            <a:off x="5580112" y="3501008"/>
            <a:ext cx="2736304" cy="1080120"/>
          </a:xfrm>
          <a:prstGeom prst="roundRect">
            <a:avLst/>
          </a:prstGeom>
          <a:noFill/>
          <a:ln w="158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Rettangolo arrotondato 46"/>
          <p:cNvSpPr/>
          <p:nvPr/>
        </p:nvSpPr>
        <p:spPr>
          <a:xfrm>
            <a:off x="5580112" y="1052736"/>
            <a:ext cx="2736304" cy="1080120"/>
          </a:xfrm>
          <a:prstGeom prst="roundRect">
            <a:avLst/>
          </a:prstGeom>
          <a:noFill/>
          <a:ln w="158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Rettangolo arrotondato 47"/>
          <p:cNvSpPr/>
          <p:nvPr/>
        </p:nvSpPr>
        <p:spPr>
          <a:xfrm>
            <a:off x="5580112" y="2276872"/>
            <a:ext cx="2736304" cy="1080120"/>
          </a:xfrm>
          <a:prstGeom prst="roundRect">
            <a:avLst/>
          </a:prstGeom>
          <a:noFill/>
          <a:ln w="158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Rettangolo arrotondato 48"/>
          <p:cNvSpPr/>
          <p:nvPr/>
        </p:nvSpPr>
        <p:spPr>
          <a:xfrm>
            <a:off x="5580112" y="4725144"/>
            <a:ext cx="2736304" cy="1080120"/>
          </a:xfrm>
          <a:prstGeom prst="roundRect">
            <a:avLst/>
          </a:prstGeom>
          <a:noFill/>
          <a:ln w="158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4604</TotalTime>
  <Words>1195</Words>
  <Application>Microsoft Office PowerPoint</Application>
  <PresentationFormat>Presentazione su schermo (4:3)</PresentationFormat>
  <Paragraphs>240</Paragraphs>
  <Slides>21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8" baseType="lpstr">
      <vt:lpstr>Arial</vt:lpstr>
      <vt:lpstr>Arial Narrow</vt:lpstr>
      <vt:lpstr>Calibri</vt:lpstr>
      <vt:lpstr>Calibri (Corpo)</vt:lpstr>
      <vt:lpstr>Comic Sans MS</vt:lpstr>
      <vt:lpstr>Wingdings</vt:lpstr>
      <vt:lpstr>Tema di Office</vt:lpstr>
      <vt:lpstr>I servizi del Comune di Prato: la soddisfazione degli utenti</vt:lpstr>
      <vt:lpstr>Il monitoraggio sulla qualità dei servizi</vt:lpstr>
      <vt:lpstr>Le dimensioni della soddisfazione</vt:lpstr>
      <vt:lpstr>Un nuovo modo di fare Programmazione</vt:lpstr>
      <vt:lpstr>Il sistema dei controlli di qualità</vt:lpstr>
      <vt:lpstr>Work in progress</vt:lpstr>
      <vt:lpstr>I numeri</vt:lpstr>
      <vt:lpstr>I questionari</vt:lpstr>
      <vt:lpstr>L’identikit degli utenti</vt:lpstr>
      <vt:lpstr>L’identikit per servizio (1)</vt:lpstr>
      <vt:lpstr>L’identikit per servizio (2)</vt:lpstr>
      <vt:lpstr>La soddisfazione</vt:lpstr>
      <vt:lpstr>La soddisfazione “estrema”</vt:lpstr>
      <vt:lpstr>La soddisfazione “estrema” per servizio</vt:lpstr>
      <vt:lpstr>Le dimensioni della soddisfazione</vt:lpstr>
      <vt:lpstr>Le dimensioni della soddisfazione</vt:lpstr>
      <vt:lpstr>Accessibilità</vt:lpstr>
      <vt:lpstr> Tempestività</vt:lpstr>
      <vt:lpstr> Efficacia</vt:lpstr>
      <vt:lpstr>Work in progress… si diceva </vt:lpstr>
      <vt:lpstr>I servizi del Comune di Prato: la soddisfazione degli utenti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soddisfazione degli utenti: le indagini di customer</dc:title>
  <dc:creator>Ufficio di Statistica del Comune di Prato</dc:creator>
  <cp:keywords>Customer</cp:keywords>
  <cp:lastModifiedBy>s.belluomini</cp:lastModifiedBy>
  <cp:revision>400</cp:revision>
  <dcterms:created xsi:type="dcterms:W3CDTF">2022-05-31T11:45:18Z</dcterms:created>
  <dcterms:modified xsi:type="dcterms:W3CDTF">2022-12-30T08:31:39Z</dcterms:modified>
</cp:coreProperties>
</file>